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6" r:id="rId10"/>
    <p:sldId id="267" r:id="rId11"/>
    <p:sldId id="268" r:id="rId12"/>
    <p:sldId id="269" r:id="rId13"/>
    <p:sldId id="270" r:id="rId14"/>
    <p:sldId id="271" r:id="rId15"/>
    <p:sldId id="272" r:id="rId16"/>
    <p:sldId id="273" r:id="rId17"/>
    <p:sldId id="274" r:id="rId18"/>
    <p:sldId id="275"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A57C3F-0FB2-4B2E-BA6A-FEEEFF1AF7E3}"/>
              </a:ext>
            </a:extLst>
          </p:cNvPr>
          <p:cNvSpPr>
            <a:spLocks noGrp="1"/>
          </p:cNvSpPr>
          <p:nvPr>
            <p:ph type="ctrTitle"/>
          </p:nvPr>
        </p:nvSpPr>
        <p:spPr>
          <a:xfrm>
            <a:off x="2057400" y="685801"/>
            <a:ext cx="8115300" cy="3046228"/>
          </a:xfrm>
        </p:spPr>
        <p:txBody>
          <a:bodyPr anchor="b">
            <a:normAutofit/>
          </a:bodyPr>
          <a:lstStyle>
            <a:lvl1pPr algn="ctr">
              <a:defRPr sz="3600" cap="all" spc="300"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08583AE9-1CC1-4572-A6E5-E97F80E47661}"/>
              </a:ext>
            </a:extLst>
          </p:cNvPr>
          <p:cNvSpPr>
            <a:spLocks noGrp="1"/>
          </p:cNvSpPr>
          <p:nvPr>
            <p:ph type="subTitle" idx="1"/>
          </p:nvPr>
        </p:nvSpPr>
        <p:spPr>
          <a:xfrm>
            <a:off x="2057400" y="4114800"/>
            <a:ext cx="8115300" cy="2057400"/>
          </a:xfrm>
        </p:spPr>
        <p:txBody>
          <a:bodyPr/>
          <a:lstStyle>
            <a:lvl1pPr marL="0" indent="0" algn="ctr">
              <a:buNone/>
              <a:defRPr sz="24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C04DE7C-68AB-403D-B9D8-7398C292C6DA}"/>
              </a:ext>
            </a:extLst>
          </p:cNvPr>
          <p:cNvSpPr>
            <a:spLocks noGrp="1"/>
          </p:cNvSpPr>
          <p:nvPr>
            <p:ph type="dt" sz="half" idx="10"/>
          </p:nvPr>
        </p:nvSpPr>
        <p:spPr/>
        <p:txBody>
          <a:bodyPr/>
          <a:lstStyle/>
          <a:p>
            <a:fld id="{23FEA57E-7C1A-457B-A4CD-5DCEB057B502}" type="datetime1">
              <a:rPr lang="en-US" smtClean="0"/>
              <a:t>9/19/2022</a:t>
            </a:fld>
            <a:endParaRPr lang="en-US" dirty="0"/>
          </a:p>
        </p:txBody>
      </p:sp>
      <p:sp>
        <p:nvSpPr>
          <p:cNvPr id="5" name="Footer Placeholder 4">
            <a:extLst>
              <a:ext uri="{FF2B5EF4-FFF2-40B4-BE49-F238E27FC236}">
                <a16:creationId xmlns:a16="http://schemas.microsoft.com/office/drawing/2014/main" id="{51003E50-6613-4D86-AA22-43B14E7279E9}"/>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03069AB5-A56D-471F-9236-EFA981E2EA03}"/>
              </a:ext>
            </a:extLst>
          </p:cNvPr>
          <p:cNvSpPr>
            <a:spLocks noGrp="1"/>
          </p:cNvSpPr>
          <p:nvPr>
            <p:ph type="sldNum" sz="quarter" idx="12"/>
          </p:nvPr>
        </p:nvSpPr>
        <p:spPr/>
        <p:txBody>
          <a:bodyPr/>
          <a:lstStyle/>
          <a:p>
            <a:fld id="{F8E28480-1C08-4458-AD97-0283E6FFD09D}" type="slidenum">
              <a:rPr lang="en-US" smtClean="0"/>
              <a:t>‹#›</a:t>
            </a:fld>
            <a:endParaRPr lang="en-US" dirty="0"/>
          </a:p>
        </p:txBody>
      </p:sp>
    </p:spTree>
    <p:extLst>
      <p:ext uri="{BB962C8B-B14F-4D97-AF65-F5344CB8AC3E}">
        <p14:creationId xmlns:p14="http://schemas.microsoft.com/office/powerpoint/2010/main" val="2511200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9B412-EBAB-4569-B3D9-6B346BF837B2}"/>
              </a:ext>
            </a:extLst>
          </p:cNvPr>
          <p:cNvSpPr>
            <a:spLocks noGrp="1"/>
          </p:cNvSpPr>
          <p:nvPr>
            <p:ph type="title"/>
          </p:nvPr>
        </p:nvSpPr>
        <p:spPr>
          <a:xfrm>
            <a:off x="1371600" y="685800"/>
            <a:ext cx="9486900" cy="1371600"/>
          </a:xfrm>
        </p:spPr>
        <p:txBody>
          <a:bodyPr>
            <a:normAutofit/>
          </a:bodyPr>
          <a:lstStyle>
            <a:lvl1pPr algn="l">
              <a:defRPr sz="3200" cap="all" spc="300" baseline="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5E7C8AE-B0F4-404F-BCAD-A14C18E50D9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8AA9CAD-DAFB-4DE3-9C41-7FD03EA8D8DD}"/>
              </a:ext>
            </a:extLst>
          </p:cNvPr>
          <p:cNvSpPr>
            <a:spLocks noGrp="1"/>
          </p:cNvSpPr>
          <p:nvPr>
            <p:ph type="dt" sz="half" idx="10"/>
          </p:nvPr>
        </p:nvSpPr>
        <p:spPr/>
        <p:txBody>
          <a:bodyPr/>
          <a:lstStyle/>
          <a:p>
            <a:fld id="{201AF2CE-4F37-411C-A3EE-BBBE223265BF}" type="datetime1">
              <a:rPr lang="en-US" smtClean="0"/>
              <a:t>9/19/2022</a:t>
            </a:fld>
            <a:endParaRPr lang="en-US"/>
          </a:p>
        </p:txBody>
      </p:sp>
      <p:sp>
        <p:nvSpPr>
          <p:cNvPr id="5" name="Footer Placeholder 4">
            <a:extLst>
              <a:ext uri="{FF2B5EF4-FFF2-40B4-BE49-F238E27FC236}">
                <a16:creationId xmlns:a16="http://schemas.microsoft.com/office/drawing/2014/main" id="{8FCE3137-8136-46C5-AC2F-49E5F55E4C73}"/>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F1AB6EF-A0B1-4706-AE44-253A6B182D48}"/>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25882122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02F68-BF19-468D-B422-54B6D189FA58}"/>
              </a:ext>
            </a:extLst>
          </p:cNvPr>
          <p:cNvSpPr>
            <a:spLocks noGrp="1"/>
          </p:cNvSpPr>
          <p:nvPr>
            <p:ph type="title"/>
          </p:nvPr>
        </p:nvSpPr>
        <p:spPr>
          <a:xfrm>
            <a:off x="831850" y="1709738"/>
            <a:ext cx="10515600" cy="2774071"/>
          </a:xfrm>
        </p:spPr>
        <p:txBody>
          <a:bodyPr anchor="b">
            <a:normAutofit/>
          </a:bodyPr>
          <a:lstStyle>
            <a:lvl1pPr algn="ct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BCBF7D7-84D4-4A39-B44E-9B029EEB1FE8}"/>
              </a:ext>
            </a:extLst>
          </p:cNvPr>
          <p:cNvSpPr>
            <a:spLocks noGrp="1"/>
          </p:cNvSpPr>
          <p:nvPr>
            <p:ph type="body" idx="1"/>
          </p:nvPr>
        </p:nvSpPr>
        <p:spPr>
          <a:xfrm>
            <a:off x="831850" y="4641624"/>
            <a:ext cx="10515600" cy="1448026"/>
          </a:xfrm>
        </p:spPr>
        <p:txBody>
          <a:bodyPr/>
          <a:lstStyle>
            <a:lvl1pPr marL="0" indent="0" algn="ctr">
              <a:buNone/>
              <a:defRPr sz="2400" i="1">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9E29709-D243-41E8-89FA-62FA7AEB52E1}"/>
              </a:ext>
            </a:extLst>
          </p:cNvPr>
          <p:cNvSpPr>
            <a:spLocks noGrp="1"/>
          </p:cNvSpPr>
          <p:nvPr>
            <p:ph type="dt" sz="half" idx="10"/>
          </p:nvPr>
        </p:nvSpPr>
        <p:spPr/>
        <p:txBody>
          <a:bodyPr/>
          <a:lstStyle/>
          <a:p>
            <a:fld id="{C96083D4-708C-4BB5-B4FD-30CE9FA12FD5}" type="datetime1">
              <a:rPr lang="en-US" smtClean="0"/>
              <a:t>9/19/2022</a:t>
            </a:fld>
            <a:endParaRPr lang="en-US"/>
          </a:p>
        </p:txBody>
      </p:sp>
      <p:sp>
        <p:nvSpPr>
          <p:cNvPr id="5" name="Footer Placeholder 4">
            <a:extLst>
              <a:ext uri="{FF2B5EF4-FFF2-40B4-BE49-F238E27FC236}">
                <a16:creationId xmlns:a16="http://schemas.microsoft.com/office/drawing/2014/main" id="{5AAB99C0-DC2A-4133-A10D-D43A1E05BB1A}"/>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98122EFD-A17E-47F5-8AC9-EFD6D813DBE7}"/>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5638629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C668D-BFBE-4765-A294-8303931B57C9}"/>
              </a:ext>
            </a:extLst>
          </p:cNvPr>
          <p:cNvSpPr>
            <a:spLocks noGrp="1"/>
          </p:cNvSpPr>
          <p:nvPr>
            <p:ph type="title"/>
          </p:nvPr>
        </p:nvSpPr>
        <p:spPr>
          <a:xfrm>
            <a:off x="1346071" y="566278"/>
            <a:ext cx="9512429" cy="965458"/>
          </a:xfrm>
        </p:spPr>
        <p:txBody>
          <a:bodyPr/>
          <a:lstStyle>
            <a:lvl1pPr algn="ctr">
              <a:defRPr cap="all" spc="300" baseline="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B3C212-F55F-4D0D-BFA7-F00A33CAA196}"/>
              </a:ext>
            </a:extLst>
          </p:cNvPr>
          <p:cNvSpPr>
            <a:spLocks noGrp="1"/>
          </p:cNvSpPr>
          <p:nvPr>
            <p:ph sz="half" idx="1"/>
          </p:nvPr>
        </p:nvSpPr>
        <p:spPr>
          <a:xfrm>
            <a:off x="909758" y="2057400"/>
            <a:ext cx="5031521"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154BDD7-2575-4E82-887D-DCAF9EB15924}"/>
              </a:ext>
            </a:extLst>
          </p:cNvPr>
          <p:cNvSpPr>
            <a:spLocks noGrp="1"/>
          </p:cNvSpPr>
          <p:nvPr>
            <p:ph sz="half" idx="2"/>
          </p:nvPr>
        </p:nvSpPr>
        <p:spPr>
          <a:xfrm>
            <a:off x="6265408" y="2057401"/>
            <a:ext cx="5016834" cy="41195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CAECC8-3C3A-4A5D-AB7A-1F99E5023D3F}"/>
              </a:ext>
            </a:extLst>
          </p:cNvPr>
          <p:cNvSpPr>
            <a:spLocks noGrp="1"/>
          </p:cNvSpPr>
          <p:nvPr>
            <p:ph type="dt" sz="half" idx="10"/>
          </p:nvPr>
        </p:nvSpPr>
        <p:spPr/>
        <p:txBody>
          <a:bodyPr/>
          <a:lstStyle/>
          <a:p>
            <a:fld id="{D0D239B2-65BC-4C2A-A62B-3EABFE9590E4}" type="datetime1">
              <a:rPr lang="en-US" smtClean="0"/>
              <a:t>9/19/2022</a:t>
            </a:fld>
            <a:endParaRPr lang="en-US"/>
          </a:p>
        </p:txBody>
      </p:sp>
      <p:sp>
        <p:nvSpPr>
          <p:cNvPr id="6" name="Footer Placeholder 5">
            <a:extLst>
              <a:ext uri="{FF2B5EF4-FFF2-40B4-BE49-F238E27FC236}">
                <a16:creationId xmlns:a16="http://schemas.microsoft.com/office/drawing/2014/main" id="{4447609B-ACA4-4323-9340-C7DB166D7A50}"/>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7409EA3-C5C7-4AC6-956A-DB9A3B4F314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567844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0CDE0-7431-4F05-AA47-F10EB46C9608}"/>
              </a:ext>
            </a:extLst>
          </p:cNvPr>
          <p:cNvSpPr>
            <a:spLocks noGrp="1"/>
          </p:cNvSpPr>
          <p:nvPr>
            <p:ph type="title"/>
          </p:nvPr>
        </p:nvSpPr>
        <p:spPr>
          <a:xfrm>
            <a:off x="839788" y="365126"/>
            <a:ext cx="10276552" cy="1149350"/>
          </a:xfrm>
        </p:spPr>
        <p:txBody>
          <a:bodyPr>
            <a:normAutofit/>
          </a:bodyPr>
          <a:lstStyle>
            <a:lvl1pPr algn="ctr">
              <a:defRPr sz="3200" cap="all" spc="30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6D9FFA7-D3EA-4CB8-A471-94235AD62592}"/>
              </a:ext>
            </a:extLst>
          </p:cNvPr>
          <p:cNvSpPr>
            <a:spLocks noGrp="1"/>
          </p:cNvSpPr>
          <p:nvPr>
            <p:ph type="body" idx="1"/>
          </p:nvPr>
        </p:nvSpPr>
        <p:spPr>
          <a:xfrm>
            <a:off x="839788" y="1681163"/>
            <a:ext cx="5157787" cy="823912"/>
          </a:xfrm>
        </p:spPr>
        <p:txBody>
          <a:bodyPr anchor="b"/>
          <a:lstStyle>
            <a:lvl1pPr marL="0" indent="0">
              <a:buNone/>
              <a:defRPr sz="2400" b="1"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05360D2-88E8-43C8-92D1-67AB23BBE26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5C768F6-20A1-47A1-90FE-903135EEFD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555EC1-268F-4324-A003-3608AA0D847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55C8E4-FCB8-4E06-9C43-0ACD949A73D4}"/>
              </a:ext>
            </a:extLst>
          </p:cNvPr>
          <p:cNvSpPr>
            <a:spLocks noGrp="1"/>
          </p:cNvSpPr>
          <p:nvPr>
            <p:ph type="dt" sz="half" idx="10"/>
          </p:nvPr>
        </p:nvSpPr>
        <p:spPr/>
        <p:txBody>
          <a:bodyPr/>
          <a:lstStyle/>
          <a:p>
            <a:fld id="{85E05F5A-E4A3-476F-A89E-C2B73F2431E4}" type="datetime1">
              <a:rPr lang="en-US" smtClean="0"/>
              <a:t>9/19/2022</a:t>
            </a:fld>
            <a:endParaRPr lang="en-US"/>
          </a:p>
        </p:txBody>
      </p:sp>
      <p:sp>
        <p:nvSpPr>
          <p:cNvPr id="8" name="Footer Placeholder 7">
            <a:extLst>
              <a:ext uri="{FF2B5EF4-FFF2-40B4-BE49-F238E27FC236}">
                <a16:creationId xmlns:a16="http://schemas.microsoft.com/office/drawing/2014/main" id="{8B01C005-C973-4D82-942A-334F1D431A04}"/>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AAFB6186-6570-4DE8-8603-70B0A51DFE9C}"/>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7607920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5ADD3-88C8-4B01-8CC6-808C0E416054}"/>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02634E6A-1390-4101-B78E-7592313407D7}"/>
              </a:ext>
            </a:extLst>
          </p:cNvPr>
          <p:cNvSpPr>
            <a:spLocks noGrp="1"/>
          </p:cNvSpPr>
          <p:nvPr>
            <p:ph type="dt" sz="half" idx="10"/>
          </p:nvPr>
        </p:nvSpPr>
        <p:spPr/>
        <p:txBody>
          <a:bodyPr/>
          <a:lstStyle/>
          <a:p>
            <a:fld id="{E3761515-4A26-4F31-9F61-5A10B1FABBFC}" type="datetime1">
              <a:rPr lang="en-US" smtClean="0"/>
              <a:t>9/19/2022</a:t>
            </a:fld>
            <a:endParaRPr lang="en-US"/>
          </a:p>
        </p:txBody>
      </p:sp>
      <p:sp>
        <p:nvSpPr>
          <p:cNvPr id="4" name="Footer Placeholder 3">
            <a:extLst>
              <a:ext uri="{FF2B5EF4-FFF2-40B4-BE49-F238E27FC236}">
                <a16:creationId xmlns:a16="http://schemas.microsoft.com/office/drawing/2014/main" id="{88BC7B90-4C99-4653-872A-3572A02DAE9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3B03516-4D31-49D2-9488-33C734A7A4F6}"/>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25332800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0D8488-CF25-431B-A87A-AAF141BD0BBB}"/>
              </a:ext>
            </a:extLst>
          </p:cNvPr>
          <p:cNvSpPr>
            <a:spLocks noGrp="1"/>
          </p:cNvSpPr>
          <p:nvPr>
            <p:ph type="dt" sz="half" idx="10"/>
          </p:nvPr>
        </p:nvSpPr>
        <p:spPr/>
        <p:txBody>
          <a:bodyPr/>
          <a:lstStyle/>
          <a:p>
            <a:fld id="{4A75DC65-7D1F-4BAB-9695-F7E734143E14}" type="datetime1">
              <a:rPr lang="en-US" smtClean="0"/>
              <a:t>9/19/2022</a:t>
            </a:fld>
            <a:endParaRPr lang="en-US"/>
          </a:p>
        </p:txBody>
      </p:sp>
      <p:sp>
        <p:nvSpPr>
          <p:cNvPr id="3" name="Footer Placeholder 2">
            <a:extLst>
              <a:ext uri="{FF2B5EF4-FFF2-40B4-BE49-F238E27FC236}">
                <a16:creationId xmlns:a16="http://schemas.microsoft.com/office/drawing/2014/main" id="{8A2F58E5-C92D-4C64-B867-0576B1EADD06}"/>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89216797-ABEC-4FE0-AFDE-36107B96710D}"/>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028443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8F2B0-990D-418E-9D10-2464E98669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6881131-AFFD-4339-9F30-D408B5105C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A7C47F4-7968-4698-8BD3-A583099FAA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E12BC6F-3996-4B2B-B8F2-DD3A82CCF76B}"/>
              </a:ext>
            </a:extLst>
          </p:cNvPr>
          <p:cNvSpPr>
            <a:spLocks noGrp="1"/>
          </p:cNvSpPr>
          <p:nvPr>
            <p:ph type="dt" sz="half" idx="10"/>
          </p:nvPr>
        </p:nvSpPr>
        <p:spPr/>
        <p:txBody>
          <a:bodyPr/>
          <a:lstStyle/>
          <a:p>
            <a:fld id="{7E624077-BD55-4036-8E92-6558FDF3B653}" type="datetime1">
              <a:rPr lang="en-US" smtClean="0"/>
              <a:t>9/19/2022</a:t>
            </a:fld>
            <a:endParaRPr lang="en-US"/>
          </a:p>
        </p:txBody>
      </p:sp>
      <p:sp>
        <p:nvSpPr>
          <p:cNvPr id="6" name="Footer Placeholder 5">
            <a:extLst>
              <a:ext uri="{FF2B5EF4-FFF2-40B4-BE49-F238E27FC236}">
                <a16:creationId xmlns:a16="http://schemas.microsoft.com/office/drawing/2014/main" id="{EA832E66-581A-4CF2-A40A-4E24FAAC4AE4}"/>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E83B1C89-C625-4618-81A2-FB34E4DA071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40259390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1486F-443A-4F2D-AB1F-8B1F4C4DE7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3A21213-E7FB-406A-B8CD-735AAC7AD0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4F41A03-500E-49F7-8D99-A1EAFE4D34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91523D-69E9-4EAE-A610-B3A237B75842}"/>
              </a:ext>
            </a:extLst>
          </p:cNvPr>
          <p:cNvSpPr>
            <a:spLocks noGrp="1"/>
          </p:cNvSpPr>
          <p:nvPr>
            <p:ph type="dt" sz="half" idx="10"/>
          </p:nvPr>
        </p:nvSpPr>
        <p:spPr/>
        <p:txBody>
          <a:bodyPr/>
          <a:lstStyle/>
          <a:p>
            <a:fld id="{804225F2-7107-4609-BCC2-77C63064A5E8}" type="datetime1">
              <a:rPr lang="en-US" smtClean="0"/>
              <a:t>9/19/2022</a:t>
            </a:fld>
            <a:endParaRPr lang="en-US"/>
          </a:p>
        </p:txBody>
      </p:sp>
      <p:sp>
        <p:nvSpPr>
          <p:cNvPr id="6" name="Footer Placeholder 5">
            <a:extLst>
              <a:ext uri="{FF2B5EF4-FFF2-40B4-BE49-F238E27FC236}">
                <a16:creationId xmlns:a16="http://schemas.microsoft.com/office/drawing/2014/main" id="{4EDB852F-4134-4AB5-BA87-483B1E1ADD21}"/>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5E34C5CB-918E-4A09-8222-D36E37B63C02}"/>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6494587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2744C-12E6-455B-B646-2EA92DE0E9A2}"/>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7D71C4D-C062-4EEE-9A9A-31ADCC5C87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944DC97-C26E-407A-9E29-68C52D547BDA}"/>
              </a:ext>
            </a:extLst>
          </p:cNvPr>
          <p:cNvSpPr>
            <a:spLocks noGrp="1"/>
          </p:cNvSpPr>
          <p:nvPr>
            <p:ph type="dt" sz="half" idx="10"/>
          </p:nvPr>
        </p:nvSpPr>
        <p:spPr/>
        <p:txBody>
          <a:bodyPr/>
          <a:lstStyle/>
          <a:p>
            <a:fld id="{11789749-A4CD-447F-8298-2B7988C91CEA}" type="datetime1">
              <a:rPr lang="en-US" smtClean="0"/>
              <a:t>9/19/2022</a:t>
            </a:fld>
            <a:endParaRPr lang="en-US"/>
          </a:p>
        </p:txBody>
      </p:sp>
      <p:sp>
        <p:nvSpPr>
          <p:cNvPr id="5" name="Footer Placeholder 4">
            <a:extLst>
              <a:ext uri="{FF2B5EF4-FFF2-40B4-BE49-F238E27FC236}">
                <a16:creationId xmlns:a16="http://schemas.microsoft.com/office/drawing/2014/main" id="{E72E9353-B771-47FF-975E-72337414E0ED}"/>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1EA5A858-B8B2-4364-A7D0-B2E8FAE0ADD4}"/>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98537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A6BABE-D80C-4F54-A03C-E1F9EBCA832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9285191-EF5B-48BE-AB5D-B7BA4C3D09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FA387A-1231-4FE3-8574-D4331A3432D2}"/>
              </a:ext>
            </a:extLst>
          </p:cNvPr>
          <p:cNvSpPr>
            <a:spLocks noGrp="1"/>
          </p:cNvSpPr>
          <p:nvPr>
            <p:ph type="dt" sz="half" idx="10"/>
          </p:nvPr>
        </p:nvSpPr>
        <p:spPr/>
        <p:txBody>
          <a:bodyPr/>
          <a:lstStyle/>
          <a:p>
            <a:fld id="{BA0444D3-C0BA-4587-A56C-581AB9F841BE}" type="datetime1">
              <a:rPr lang="en-US" smtClean="0"/>
              <a:t>9/19/2022</a:t>
            </a:fld>
            <a:endParaRPr lang="en-US"/>
          </a:p>
        </p:txBody>
      </p:sp>
      <p:sp>
        <p:nvSpPr>
          <p:cNvPr id="5" name="Footer Placeholder 4">
            <a:extLst>
              <a:ext uri="{FF2B5EF4-FFF2-40B4-BE49-F238E27FC236}">
                <a16:creationId xmlns:a16="http://schemas.microsoft.com/office/drawing/2014/main" id="{02F21559-4901-4AD3-ABE7-DF0235457312}"/>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D8F6C18E-B751-4E7B-9CD8-1BF44DAB80F4}"/>
              </a:ext>
            </a:extLst>
          </p:cNvPr>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6996389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AA0686-7BAC-45C0-BA30-0D0CBCE5CE63}"/>
              </a:ext>
            </a:extLst>
          </p:cNvPr>
          <p:cNvSpPr>
            <a:spLocks noGrp="1"/>
          </p:cNvSpPr>
          <p:nvPr>
            <p:ph type="title"/>
          </p:nvPr>
        </p:nvSpPr>
        <p:spPr>
          <a:xfrm>
            <a:off x="1371600" y="685800"/>
            <a:ext cx="9486900" cy="137160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34202DE-82CD-407D-8C68-174B0CBB57F7}"/>
              </a:ext>
            </a:extLst>
          </p:cNvPr>
          <p:cNvSpPr>
            <a:spLocks noGrp="1"/>
          </p:cNvSpPr>
          <p:nvPr>
            <p:ph type="body" idx="1"/>
          </p:nvPr>
        </p:nvSpPr>
        <p:spPr>
          <a:xfrm>
            <a:off x="1371599" y="2254103"/>
            <a:ext cx="9486901" cy="391809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554AC9D-6E1B-46D3-959F-A068A1EDBDBA}"/>
              </a:ext>
            </a:extLst>
          </p:cNvPr>
          <p:cNvSpPr>
            <a:spLocks noGrp="1"/>
          </p:cNvSpPr>
          <p:nvPr>
            <p:ph type="dt" sz="half" idx="2"/>
          </p:nvPr>
        </p:nvSpPr>
        <p:spPr>
          <a:xfrm rot="5400000">
            <a:off x="9800022" y="3223751"/>
            <a:ext cx="4114801" cy="410501"/>
          </a:xfrm>
          <a:prstGeom prst="rect">
            <a:avLst/>
          </a:prstGeom>
        </p:spPr>
        <p:txBody>
          <a:bodyPr vert="horz" lIns="91440" tIns="45720" rIns="91440" bIns="45720" rtlCol="0" anchor="ctr"/>
          <a:lstStyle>
            <a:lvl1pPr algn="ctr">
              <a:defRPr sz="900" cap="all" spc="300" baseline="0">
                <a:solidFill>
                  <a:schemeClr val="tx2">
                    <a:lumMod val="75000"/>
                    <a:lumOff val="25000"/>
                  </a:schemeClr>
                </a:solidFill>
                <a:latin typeface="+mn-lt"/>
              </a:defRPr>
            </a:lvl1pPr>
          </a:lstStyle>
          <a:p>
            <a:fld id="{D3FE42E8-8B57-452D-A122-4DCE9AC771EF}" type="datetime1">
              <a:rPr lang="en-US" smtClean="0"/>
              <a:t>9/19/2022</a:t>
            </a:fld>
            <a:endParaRPr lang="en-US"/>
          </a:p>
        </p:txBody>
      </p:sp>
      <p:sp>
        <p:nvSpPr>
          <p:cNvPr id="5" name="Footer Placeholder 4">
            <a:extLst>
              <a:ext uri="{FF2B5EF4-FFF2-40B4-BE49-F238E27FC236}">
                <a16:creationId xmlns:a16="http://schemas.microsoft.com/office/drawing/2014/main" id="{A5FC0015-9EFB-40F8-BC00-AC2483D60905}"/>
              </a:ext>
            </a:extLst>
          </p:cNvPr>
          <p:cNvSpPr>
            <a:spLocks noGrp="1"/>
          </p:cNvSpPr>
          <p:nvPr>
            <p:ph type="ftr" sz="quarter" idx="3"/>
          </p:nvPr>
        </p:nvSpPr>
        <p:spPr>
          <a:xfrm rot="5400000">
            <a:off x="-1708136" y="3223750"/>
            <a:ext cx="4114800" cy="410501"/>
          </a:xfrm>
          <a:prstGeom prst="rect">
            <a:avLst/>
          </a:prstGeom>
        </p:spPr>
        <p:txBody>
          <a:bodyPr vert="horz" lIns="91440" tIns="45720" rIns="91440" bIns="45720" rtlCol="0" anchor="ctr"/>
          <a:lstStyle>
            <a:lvl1pPr algn="ctr">
              <a:defRPr sz="900" cap="all" spc="300" baseline="0">
                <a:solidFill>
                  <a:schemeClr val="tx2">
                    <a:lumMod val="75000"/>
                    <a:lumOff val="25000"/>
                  </a:schemeClr>
                </a:solidFill>
                <a:latin typeface="+mn-lt"/>
              </a:defRPr>
            </a:lvl1pPr>
          </a:lstStyle>
          <a:p>
            <a:r>
              <a:rPr lang="en-US" dirty="0"/>
              <a:t>Sample Footer Text</a:t>
            </a:r>
          </a:p>
        </p:txBody>
      </p:sp>
      <p:sp>
        <p:nvSpPr>
          <p:cNvPr id="6" name="Slide Number Placeholder 5">
            <a:extLst>
              <a:ext uri="{FF2B5EF4-FFF2-40B4-BE49-F238E27FC236}">
                <a16:creationId xmlns:a16="http://schemas.microsoft.com/office/drawing/2014/main" id="{E572C732-0E3E-49E0-A72E-D4C08CB4455A}"/>
              </a:ext>
            </a:extLst>
          </p:cNvPr>
          <p:cNvSpPr>
            <a:spLocks noGrp="1"/>
          </p:cNvSpPr>
          <p:nvPr>
            <p:ph type="sldNum" sz="quarter" idx="4"/>
          </p:nvPr>
        </p:nvSpPr>
        <p:spPr>
          <a:xfrm>
            <a:off x="11116340" y="6356350"/>
            <a:ext cx="871868" cy="365125"/>
          </a:xfrm>
          <a:prstGeom prst="rect">
            <a:avLst/>
          </a:prstGeom>
        </p:spPr>
        <p:txBody>
          <a:bodyPr vert="horz" lIns="91440" tIns="45720" rIns="91440" bIns="45720" rtlCol="0" anchor="ctr"/>
          <a:lstStyle>
            <a:lvl1pPr algn="r">
              <a:defRPr sz="900" spc="300">
                <a:solidFill>
                  <a:schemeClr val="tx2">
                    <a:lumMod val="75000"/>
                    <a:lumOff val="25000"/>
                  </a:schemeClr>
                </a:solidFill>
                <a:latin typeface="+mn-lt"/>
              </a:defRPr>
            </a:lvl1pPr>
          </a:lstStyle>
          <a:p>
            <a:fld id="{F8E28480-1C08-4458-AD97-0283E6FFD09D}" type="slidenum">
              <a:rPr lang="en-US" smtClean="0"/>
              <a:pPr/>
              <a:t>‹#›</a:t>
            </a:fld>
            <a:endParaRPr lang="en-US"/>
          </a:p>
        </p:txBody>
      </p:sp>
    </p:spTree>
    <p:extLst>
      <p:ext uri="{BB962C8B-B14F-4D97-AF65-F5344CB8AC3E}">
        <p14:creationId xmlns:p14="http://schemas.microsoft.com/office/powerpoint/2010/main" val="1364524161"/>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90000"/>
        </a:lnSpc>
        <a:spcBef>
          <a:spcPct val="0"/>
        </a:spcBef>
        <a:buNone/>
        <a:defRPr sz="3600" kern="120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70000"/>
        <a:buFont typeface="Arial" panose="020B0604020202020204" pitchFamily="34" charset="0"/>
        <a:buChar char="•"/>
        <a:defRPr sz="2400" kern="1200">
          <a:solidFill>
            <a:schemeClr val="tx2"/>
          </a:solidFill>
          <a:latin typeface="+mj-lt"/>
          <a:ea typeface="+mn-ea"/>
          <a:cs typeface="+mn-cs"/>
        </a:defRPr>
      </a:lvl1pPr>
      <a:lvl2pPr marL="685800" indent="-228600" algn="l" defTabSz="914400" rtl="0" eaLnBrk="1" latinLnBrk="0" hangingPunct="1">
        <a:lnSpc>
          <a:spcPct val="100000"/>
        </a:lnSpc>
        <a:spcBef>
          <a:spcPts val="500"/>
        </a:spcBef>
        <a:buSzPct val="70000"/>
        <a:buFont typeface="Arial" panose="020B0604020202020204" pitchFamily="34" charset="0"/>
        <a:buChar char="•"/>
        <a:defRPr sz="2000" kern="1200">
          <a:solidFill>
            <a:schemeClr val="tx2"/>
          </a:solidFill>
          <a:latin typeface="+mj-lt"/>
          <a:ea typeface="+mn-ea"/>
          <a:cs typeface="+mn-cs"/>
        </a:defRPr>
      </a:lvl2pPr>
      <a:lvl3pPr marL="1143000" indent="-228600" algn="l" defTabSz="914400" rtl="0" eaLnBrk="1" latinLnBrk="0" hangingPunct="1">
        <a:lnSpc>
          <a:spcPct val="100000"/>
        </a:lnSpc>
        <a:spcBef>
          <a:spcPts val="500"/>
        </a:spcBef>
        <a:buSzPct val="70000"/>
        <a:buFont typeface="Arial" panose="020B0604020202020204" pitchFamily="34" charset="0"/>
        <a:buChar char="•"/>
        <a:defRPr sz="1800" kern="1200">
          <a:solidFill>
            <a:schemeClr val="tx2"/>
          </a:solidFill>
          <a:latin typeface="+mj-lt"/>
          <a:ea typeface="+mn-ea"/>
          <a:cs typeface="+mn-cs"/>
        </a:defRPr>
      </a:lvl3pPr>
      <a:lvl4pPr marL="1600200" indent="-228600" algn="l" defTabSz="914400" rtl="0" eaLnBrk="1" latinLnBrk="0" hangingPunct="1">
        <a:lnSpc>
          <a:spcPct val="100000"/>
        </a:lnSpc>
        <a:spcBef>
          <a:spcPts val="500"/>
        </a:spcBef>
        <a:buSzPct val="70000"/>
        <a:buFont typeface="Arial" panose="020B0604020202020204" pitchFamily="34" charset="0"/>
        <a:buChar char="•"/>
        <a:defRPr sz="1600" kern="1200">
          <a:solidFill>
            <a:schemeClr val="tx2"/>
          </a:solidFill>
          <a:latin typeface="+mj-lt"/>
          <a:ea typeface="+mn-ea"/>
          <a:cs typeface="+mn-cs"/>
        </a:defRPr>
      </a:lvl4pPr>
      <a:lvl5pPr marL="2057400" indent="-228600" algn="l" defTabSz="914400" rtl="0" eaLnBrk="1" latinLnBrk="0" hangingPunct="1">
        <a:lnSpc>
          <a:spcPct val="100000"/>
        </a:lnSpc>
        <a:spcBef>
          <a:spcPts val="500"/>
        </a:spcBef>
        <a:buSzPct val="70000"/>
        <a:buFont typeface="Arial" panose="020B0604020202020204" pitchFamily="34" charset="0"/>
        <a:buChar char="•"/>
        <a:defRPr sz="1600" kern="1200">
          <a:solidFill>
            <a:schemeClr val="tx2"/>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getwestlondon.co.uk/all-about/isleworth"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hyperlink" Target="https://www.mylondon.news/news/south-london-news/11-year-old-who-set-16805372"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nsf.gov/od/nms/medal.jsp"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bbc.co.uk/newsround/41433197"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hyperlink" Target="https://www.insider.com/category/rihanna" TargetMode="External"/><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hyperlink" Target="https://www.insider.com/rihanna-suing-dad-fenty-trademark-last-name-2019-1"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insider.com/category/bbc" TargetMode="External"/><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hyperlink" Target="https://www.businessinsider.com/every-doctor-who-ranked-2017-3"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insider.com/category/refugees" TargetMode="External"/><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hyperlink" Target="https://www.insider.com/adut-akech-says-magazine-mistook-another-woman-for-her-2019-8"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insider.com/allyson-felix-medal-record-less-than-a-year-after-baby-2019-10" TargetMode="External"/><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hyperlink" Target="https://www.insider.com/category/olympics"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insider.com/category/lizzo" TargetMode="Externa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hyperlink" Target="https://www.instagram.com/lizzobeeating/?hl=en" TargetMode="External"/><Relationship Id="rId4" Type="http://schemas.openxmlformats.org/officeDocument/2006/relationships/hyperlink" Target="https://www.grammy.com/grammys/artists/lizzo"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www.chicagomag.com/dining-drinking/January-2020/Kikks-Mariya-Russell-Is-the-First-Black-Woman-to-Earn-a-Michelin-Star/"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103171-0BA0-4AF0-AF05-04AFA1A4A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196400A-EEF6-4A22-927F-5D4785D31AA9}"/>
              </a:ext>
            </a:extLst>
          </p:cNvPr>
          <p:cNvPicPr>
            <a:picLocks noChangeAspect="1"/>
          </p:cNvPicPr>
          <p:nvPr/>
        </p:nvPicPr>
        <p:blipFill rotWithShape="1">
          <a:blip r:embed="rId2"/>
          <a:srcRect l="21950" r="31695" b="-1"/>
          <a:stretch/>
        </p:blipFill>
        <p:spPr>
          <a:xfrm>
            <a:off x="20" y="10"/>
            <a:ext cx="4762480" cy="6857989"/>
          </a:xfrm>
          <a:prstGeom prst="rect">
            <a:avLst/>
          </a:prstGeom>
        </p:spPr>
      </p:pic>
      <p:sp>
        <p:nvSpPr>
          <p:cNvPr id="11" name="Rectangle 10">
            <a:extLst>
              <a:ext uri="{FF2B5EF4-FFF2-40B4-BE49-F238E27FC236}">
                <a16:creationId xmlns:a16="http://schemas.microsoft.com/office/drawing/2014/main" id="{E128B901-D4EA-4C4D-A150-23D2A6DEC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09459" y="1"/>
            <a:ext cx="7482541"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A760B08A-B322-4C79-AB6D-7E4246352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685800"/>
            <a:ext cx="6099101" cy="5486400"/>
          </a:xfrm>
          <a:prstGeom prst="rect">
            <a:avLst/>
          </a:prstGeom>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CF9C2A-9A05-4C04-B676-A29425EC5E3D}"/>
              </a:ext>
            </a:extLst>
          </p:cNvPr>
          <p:cNvSpPr>
            <a:spLocks noGrp="1"/>
          </p:cNvSpPr>
          <p:nvPr>
            <p:ph type="ctrTitle"/>
          </p:nvPr>
        </p:nvSpPr>
        <p:spPr>
          <a:xfrm>
            <a:off x="6238240" y="675638"/>
            <a:ext cx="4762500" cy="1016001"/>
          </a:xfrm>
        </p:spPr>
        <p:txBody>
          <a:bodyPr>
            <a:normAutofit fontScale="90000"/>
          </a:bodyPr>
          <a:lstStyle/>
          <a:p>
            <a:br>
              <a:rPr lang="en-GB" sz="2000" dirty="0"/>
            </a:br>
            <a:r>
              <a:rPr lang="en-GB" sz="2000" dirty="0"/>
              <a:t>Black History Month – Influential Person of the Day</a:t>
            </a:r>
          </a:p>
        </p:txBody>
      </p:sp>
      <p:sp>
        <p:nvSpPr>
          <p:cNvPr id="3" name="Subtitle 2">
            <a:extLst>
              <a:ext uri="{FF2B5EF4-FFF2-40B4-BE49-F238E27FC236}">
                <a16:creationId xmlns:a16="http://schemas.microsoft.com/office/drawing/2014/main" id="{818BD197-927B-452E-8016-0AE0C6033176}"/>
              </a:ext>
            </a:extLst>
          </p:cNvPr>
          <p:cNvSpPr>
            <a:spLocks noGrp="1"/>
          </p:cNvSpPr>
          <p:nvPr>
            <p:ph type="subTitle" idx="1"/>
          </p:nvPr>
        </p:nvSpPr>
        <p:spPr>
          <a:xfrm>
            <a:off x="6096000" y="1920240"/>
            <a:ext cx="4762500" cy="3566161"/>
          </a:xfrm>
        </p:spPr>
        <p:txBody>
          <a:bodyPr>
            <a:normAutofit fontScale="92500" lnSpcReduction="20000"/>
          </a:bodyPr>
          <a:lstStyle/>
          <a:p>
            <a:r>
              <a:rPr lang="en-GB" sz="1800" b="1" dirty="0">
                <a:solidFill>
                  <a:srgbClr val="141414"/>
                </a:solidFill>
                <a:effectLst/>
                <a:latin typeface="Open Sans"/>
                <a:ea typeface="Calibri" panose="020F0502020204030204" pitchFamily="34" charset="0"/>
              </a:rPr>
              <a:t>Mo Farah</a:t>
            </a:r>
            <a:endParaRPr lang="en-GB" sz="1800" b="1" dirty="0">
              <a:solidFill>
                <a:srgbClr val="141414"/>
              </a:solidFill>
              <a:latin typeface="Open Sans"/>
            </a:endParaRPr>
          </a:p>
          <a:p>
            <a:pPr fontAlgn="base">
              <a:spcAft>
                <a:spcPts val="900"/>
              </a:spcAft>
            </a:pPr>
            <a:r>
              <a:rPr lang="en-GB" dirty="0"/>
              <a:t>	</a:t>
            </a:r>
            <a:r>
              <a:rPr lang="en-GB" sz="1800" dirty="0">
                <a:solidFill>
                  <a:srgbClr val="141414"/>
                </a:solidFill>
                <a:effectLst/>
                <a:latin typeface="Open Sans"/>
                <a:ea typeface="Times New Roman" panose="02020603050405020304" pitchFamily="18" charset="0"/>
              </a:rPr>
              <a:t> The Olympic champion went to Feltham Community College and Isleworth &amp; </a:t>
            </a:r>
            <a:r>
              <a:rPr lang="en-GB" sz="1800" dirty="0" err="1">
                <a:solidFill>
                  <a:srgbClr val="141414"/>
                </a:solidFill>
                <a:effectLst/>
                <a:latin typeface="Open Sans"/>
                <a:ea typeface="Times New Roman" panose="02020603050405020304" pitchFamily="18" charset="0"/>
              </a:rPr>
              <a:t>Syon</a:t>
            </a:r>
            <a:r>
              <a:rPr lang="en-GB" sz="1800" dirty="0">
                <a:solidFill>
                  <a:srgbClr val="141414"/>
                </a:solidFill>
                <a:effectLst/>
                <a:latin typeface="Open Sans"/>
                <a:ea typeface="Times New Roman" panose="02020603050405020304" pitchFamily="18" charset="0"/>
              </a:rPr>
              <a:t> School as he grew up in Hounslow, having moved to the area after his family fled Somalia.</a:t>
            </a:r>
            <a:endParaRPr lang="en-GB" sz="1800" dirty="0">
              <a:effectLst/>
              <a:latin typeface="Times New Roman" panose="02020603050405020304" pitchFamily="18" charset="0"/>
              <a:ea typeface="Times New Roman" panose="02020603050405020304" pitchFamily="18" charset="0"/>
            </a:endParaRPr>
          </a:p>
          <a:p>
            <a:pPr fontAlgn="base"/>
            <a:r>
              <a:rPr lang="en-GB" sz="1800" dirty="0">
                <a:solidFill>
                  <a:srgbClr val="141414"/>
                </a:solidFill>
                <a:effectLst/>
                <a:latin typeface="Open Sans"/>
                <a:ea typeface="Times New Roman" panose="02020603050405020304" pitchFamily="18" charset="0"/>
              </a:rPr>
              <a:t>Following his success at the London 2012 Olympics, </a:t>
            </a:r>
            <a:r>
              <a:rPr lang="en-GB" sz="1800" dirty="0" err="1">
                <a:solidFill>
                  <a:srgbClr val="141414"/>
                </a:solidFill>
                <a:effectLst/>
                <a:latin typeface="Open Sans"/>
                <a:ea typeface="Times New Roman" panose="02020603050405020304" pitchFamily="18" charset="0"/>
              </a:rPr>
              <a:t>postboxes</a:t>
            </a:r>
            <a:r>
              <a:rPr lang="en-GB" sz="1800" dirty="0">
                <a:solidFill>
                  <a:srgbClr val="141414"/>
                </a:solidFill>
                <a:effectLst/>
                <a:latin typeface="Open Sans"/>
                <a:ea typeface="Times New Roman" panose="02020603050405020304" pitchFamily="18" charset="0"/>
              </a:rPr>
              <a:t> in </a:t>
            </a:r>
            <a:r>
              <a:rPr lang="en-GB" sz="1800" b="1" u="sng" dirty="0">
                <a:solidFill>
                  <a:srgbClr val="DC241F"/>
                </a:solidFill>
                <a:effectLst/>
                <a:latin typeface="Open Sans"/>
                <a:ea typeface="Times New Roman" panose="02020603050405020304" pitchFamily="18" charset="0"/>
                <a:hlinkClick r:id="rId3"/>
              </a:rPr>
              <a:t>Isleworth</a:t>
            </a:r>
            <a:r>
              <a:rPr lang="en-GB" sz="1800" dirty="0">
                <a:solidFill>
                  <a:srgbClr val="141414"/>
                </a:solidFill>
                <a:effectLst/>
                <a:latin typeface="Open Sans"/>
                <a:ea typeface="Times New Roman" panose="02020603050405020304" pitchFamily="18" charset="0"/>
              </a:rPr>
              <a:t> and Teddington, where he used to live, were painted gold to commemorate is achievements.</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141414"/>
                </a:solidFill>
                <a:effectLst/>
                <a:latin typeface="Open Sans"/>
                <a:ea typeface="Calibri" panose="020F0502020204030204" pitchFamily="34" charset="0"/>
              </a:rPr>
              <a:t>He's the most successful British track athlete in modern Olympic Games history, he is the 2012 and 2016 Olympic gold </a:t>
            </a:r>
            <a:r>
              <a:rPr lang="en-GB" sz="1800" dirty="0" err="1">
                <a:solidFill>
                  <a:srgbClr val="141414"/>
                </a:solidFill>
                <a:effectLst/>
                <a:latin typeface="Open Sans"/>
                <a:ea typeface="Calibri" panose="020F0502020204030204" pitchFamily="34" charset="0"/>
              </a:rPr>
              <a:t>medalist</a:t>
            </a:r>
            <a:r>
              <a:rPr lang="en-GB" sz="1800" dirty="0">
                <a:solidFill>
                  <a:srgbClr val="141414"/>
                </a:solidFill>
                <a:effectLst/>
                <a:latin typeface="Open Sans"/>
                <a:ea typeface="Calibri" panose="020F0502020204030204" pitchFamily="34" charset="0"/>
              </a:rPr>
              <a:t> in both the 5000-metre and 10,000-metre</a:t>
            </a:r>
            <a:endParaRPr lang="en-GB" dirty="0"/>
          </a:p>
        </p:txBody>
      </p:sp>
      <p:pic>
        <p:nvPicPr>
          <p:cNvPr id="12" name="Picture 11" descr="On his way to the finish">
            <a:extLst>
              <a:ext uri="{FF2B5EF4-FFF2-40B4-BE49-F238E27FC236}">
                <a16:creationId xmlns:a16="http://schemas.microsoft.com/office/drawing/2014/main" id="{235744D9-2915-4546-A9D2-392CF56CC6BA}"/>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82880" y="1513206"/>
            <a:ext cx="5731510" cy="3973195"/>
          </a:xfrm>
          <a:prstGeom prst="rect">
            <a:avLst/>
          </a:prstGeom>
          <a:noFill/>
          <a:ln>
            <a:noFill/>
          </a:ln>
        </p:spPr>
      </p:pic>
    </p:spTree>
    <p:extLst>
      <p:ext uri="{BB962C8B-B14F-4D97-AF65-F5344CB8AC3E}">
        <p14:creationId xmlns:p14="http://schemas.microsoft.com/office/powerpoint/2010/main" val="21252523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103171-0BA0-4AF0-AF05-04AFA1A4A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196400A-EEF6-4A22-927F-5D4785D31AA9}"/>
              </a:ext>
            </a:extLst>
          </p:cNvPr>
          <p:cNvPicPr>
            <a:picLocks noChangeAspect="1"/>
          </p:cNvPicPr>
          <p:nvPr/>
        </p:nvPicPr>
        <p:blipFill rotWithShape="1">
          <a:blip r:embed="rId2"/>
          <a:srcRect l="21950" r="31695" b="-1"/>
          <a:stretch/>
        </p:blipFill>
        <p:spPr>
          <a:xfrm>
            <a:off x="20" y="10"/>
            <a:ext cx="4762480" cy="6857989"/>
          </a:xfrm>
          <a:prstGeom prst="rect">
            <a:avLst/>
          </a:prstGeom>
        </p:spPr>
      </p:pic>
      <p:sp>
        <p:nvSpPr>
          <p:cNvPr id="11" name="Rectangle 10">
            <a:extLst>
              <a:ext uri="{FF2B5EF4-FFF2-40B4-BE49-F238E27FC236}">
                <a16:creationId xmlns:a16="http://schemas.microsoft.com/office/drawing/2014/main" id="{E128B901-D4EA-4C4D-A150-23D2A6DEC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09459" y="1"/>
            <a:ext cx="7482541"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A760B08A-B322-4C79-AB6D-7E4246352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685800"/>
            <a:ext cx="6099101" cy="5486400"/>
          </a:xfrm>
          <a:prstGeom prst="rect">
            <a:avLst/>
          </a:prstGeom>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CF9C2A-9A05-4C04-B676-A29425EC5E3D}"/>
              </a:ext>
            </a:extLst>
          </p:cNvPr>
          <p:cNvSpPr>
            <a:spLocks noGrp="1"/>
          </p:cNvSpPr>
          <p:nvPr>
            <p:ph type="ctrTitle"/>
          </p:nvPr>
        </p:nvSpPr>
        <p:spPr>
          <a:xfrm>
            <a:off x="6238240" y="675638"/>
            <a:ext cx="4762500" cy="1016001"/>
          </a:xfrm>
        </p:spPr>
        <p:txBody>
          <a:bodyPr>
            <a:normAutofit fontScale="90000"/>
          </a:bodyPr>
          <a:lstStyle/>
          <a:p>
            <a:br>
              <a:rPr lang="en-GB" sz="2000" dirty="0"/>
            </a:br>
            <a:r>
              <a:rPr lang="en-GB" sz="2000" dirty="0"/>
              <a:t>Black History Month – Influential Person of the Day</a:t>
            </a:r>
          </a:p>
        </p:txBody>
      </p:sp>
      <p:sp>
        <p:nvSpPr>
          <p:cNvPr id="3" name="Subtitle 2">
            <a:extLst>
              <a:ext uri="{FF2B5EF4-FFF2-40B4-BE49-F238E27FC236}">
                <a16:creationId xmlns:a16="http://schemas.microsoft.com/office/drawing/2014/main" id="{818BD197-927B-452E-8016-0AE0C6033176}"/>
              </a:ext>
            </a:extLst>
          </p:cNvPr>
          <p:cNvSpPr>
            <a:spLocks noGrp="1"/>
          </p:cNvSpPr>
          <p:nvPr>
            <p:ph type="subTitle" idx="1"/>
          </p:nvPr>
        </p:nvSpPr>
        <p:spPr>
          <a:xfrm>
            <a:off x="6096000" y="1920240"/>
            <a:ext cx="4762500" cy="3566161"/>
          </a:xfrm>
        </p:spPr>
        <p:txBody>
          <a:bodyPr>
            <a:normAutofit/>
          </a:bodyPr>
          <a:lstStyle/>
          <a:p>
            <a:r>
              <a:rPr lang="en-GB" sz="1800" b="1" dirty="0">
                <a:solidFill>
                  <a:srgbClr val="141414"/>
                </a:solidFill>
                <a:effectLst/>
                <a:latin typeface="Open Sans"/>
                <a:ea typeface="Calibri" panose="020F0502020204030204" pitchFamily="34" charset="0"/>
              </a:rPr>
              <a:t>Omari McQueen </a:t>
            </a:r>
          </a:p>
          <a:p>
            <a:pPr fontAlgn="base"/>
            <a:r>
              <a:rPr lang="en-GB" dirty="0"/>
              <a:t>	</a:t>
            </a:r>
            <a:r>
              <a:rPr lang="en-GB" sz="1800" dirty="0">
                <a:solidFill>
                  <a:srgbClr val="141414"/>
                </a:solidFill>
                <a:effectLst/>
                <a:latin typeface="Open Sans"/>
                <a:ea typeface="Times New Roman" panose="02020603050405020304" pitchFamily="18" charset="0"/>
              </a:rPr>
              <a:t> Omari McQueen has</a:t>
            </a:r>
            <a:r>
              <a:rPr lang="en-GB" sz="1800" i="0" u="sng" dirty="0">
                <a:solidFill>
                  <a:schemeClr val="tx1"/>
                </a:solidFill>
                <a:effectLst/>
                <a:latin typeface="Open Sans"/>
                <a:ea typeface="Times New Roman" panose="02020603050405020304" pitchFamily="18" charset="0"/>
              </a:rPr>
              <a:t> </a:t>
            </a:r>
            <a:r>
              <a:rPr lang="en-GB" sz="1800" i="0" u="sng" dirty="0">
                <a:solidFill>
                  <a:schemeClr val="tx1"/>
                </a:solidFill>
                <a:effectLst/>
                <a:latin typeface="Open Sans"/>
                <a:ea typeface="Times New Roman" panose="02020603050405020304" pitchFamily="18" charset="0"/>
                <a:hlinkClick r:id="rId3">
                  <a:extLst>
                    <a:ext uri="{A12FA001-AC4F-418D-AE19-62706E023703}">
                      <ahyp:hlinkClr xmlns:ahyp="http://schemas.microsoft.com/office/drawing/2018/hyperlinkcolor" val="tx"/>
                    </a:ext>
                  </a:extLst>
                </a:hlinkClick>
              </a:rPr>
              <a:t>set up his own vegan restaurant in Croydon</a:t>
            </a:r>
            <a:r>
              <a:rPr lang="en-GB" sz="1800" i="0" u="sng" dirty="0">
                <a:solidFill>
                  <a:schemeClr val="tx1"/>
                </a:solidFill>
                <a:effectLst/>
                <a:latin typeface="Open Sans"/>
                <a:ea typeface="Times New Roman" panose="02020603050405020304" pitchFamily="18" charset="0"/>
              </a:rPr>
              <a:t> </a:t>
            </a:r>
            <a:r>
              <a:rPr lang="en-GB" sz="1800" dirty="0">
                <a:solidFill>
                  <a:srgbClr val="141414"/>
                </a:solidFill>
                <a:effectLst/>
                <a:latin typeface="Open Sans"/>
                <a:ea typeface="Times New Roman" panose="02020603050405020304" pitchFamily="18" charset="0"/>
              </a:rPr>
              <a:t>aged just 11.</a:t>
            </a:r>
            <a:endParaRPr lang="en-GB" sz="1800" dirty="0">
              <a:effectLst/>
              <a:latin typeface="Times New Roman" panose="02020603050405020304" pitchFamily="18" charset="0"/>
              <a:ea typeface="Times New Roman" panose="02020603050405020304" pitchFamily="18" charset="0"/>
            </a:endParaRPr>
          </a:p>
          <a:p>
            <a:pPr fontAlgn="base">
              <a:spcAft>
                <a:spcPts val="900"/>
              </a:spcAft>
            </a:pPr>
            <a:r>
              <a:rPr lang="en-GB" sz="1800" dirty="0">
                <a:solidFill>
                  <a:srgbClr val="141414"/>
                </a:solidFill>
                <a:effectLst/>
                <a:latin typeface="Open Sans"/>
                <a:ea typeface="Times New Roman" panose="02020603050405020304" pitchFamily="18" charset="0"/>
              </a:rPr>
              <a:t>Omari, who lives in Queens Road, Peckham, is the CEO of his own business </a:t>
            </a:r>
            <a:r>
              <a:rPr lang="en-GB" sz="1800" dirty="0" err="1">
                <a:solidFill>
                  <a:srgbClr val="141414"/>
                </a:solidFill>
                <a:effectLst/>
                <a:latin typeface="Open Sans"/>
                <a:ea typeface="Times New Roman" panose="02020603050405020304" pitchFamily="18" charset="0"/>
              </a:rPr>
              <a:t>Dipalicious</a:t>
            </a:r>
            <a:r>
              <a:rPr lang="en-GB" sz="1800" dirty="0">
                <a:solidFill>
                  <a:srgbClr val="141414"/>
                </a:solidFill>
                <a:effectLst/>
                <a:latin typeface="Open Sans"/>
                <a:ea typeface="Times New Roman" panose="02020603050405020304" pitchFamily="18" charset="0"/>
              </a:rPr>
              <a:t>, cooking up a range of amazing vegan dips and snacks, including his signature Jackfruit with Breadfruit and ‘Tortilla Madness’.</a:t>
            </a:r>
            <a:endParaRPr lang="en-GB" sz="1800" dirty="0">
              <a:effectLst/>
              <a:latin typeface="Times New Roman" panose="02020603050405020304" pitchFamily="18" charset="0"/>
              <a:ea typeface="Times New Roman" panose="02020603050405020304" pitchFamily="18" charset="0"/>
            </a:endParaRPr>
          </a:p>
          <a:p>
            <a:endParaRPr lang="en-GB" dirty="0"/>
          </a:p>
        </p:txBody>
      </p:sp>
      <p:pic>
        <p:nvPicPr>
          <p:cNvPr id="10" name="Picture 9">
            <a:extLst>
              <a:ext uri="{FF2B5EF4-FFF2-40B4-BE49-F238E27FC236}">
                <a16:creationId xmlns:a16="http://schemas.microsoft.com/office/drawing/2014/main" id="{51A741C5-4CC8-4631-87F7-F33D57344A1D}"/>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6040" y="81280"/>
            <a:ext cx="5292090" cy="6930390"/>
          </a:xfrm>
          <a:prstGeom prst="rect">
            <a:avLst/>
          </a:prstGeom>
          <a:noFill/>
          <a:ln>
            <a:noFill/>
          </a:ln>
        </p:spPr>
      </p:pic>
    </p:spTree>
    <p:extLst>
      <p:ext uri="{BB962C8B-B14F-4D97-AF65-F5344CB8AC3E}">
        <p14:creationId xmlns:p14="http://schemas.microsoft.com/office/powerpoint/2010/main" val="19610436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103171-0BA0-4AF0-AF05-04AFA1A4A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196400A-EEF6-4A22-927F-5D4785D31AA9}"/>
              </a:ext>
            </a:extLst>
          </p:cNvPr>
          <p:cNvPicPr>
            <a:picLocks noChangeAspect="1"/>
          </p:cNvPicPr>
          <p:nvPr/>
        </p:nvPicPr>
        <p:blipFill rotWithShape="1">
          <a:blip r:embed="rId2"/>
          <a:srcRect l="21950" r="31695" b="-1"/>
          <a:stretch/>
        </p:blipFill>
        <p:spPr>
          <a:xfrm>
            <a:off x="20" y="10"/>
            <a:ext cx="4762480" cy="6857989"/>
          </a:xfrm>
          <a:prstGeom prst="rect">
            <a:avLst/>
          </a:prstGeom>
        </p:spPr>
      </p:pic>
      <p:sp>
        <p:nvSpPr>
          <p:cNvPr id="11" name="Rectangle 10">
            <a:extLst>
              <a:ext uri="{FF2B5EF4-FFF2-40B4-BE49-F238E27FC236}">
                <a16:creationId xmlns:a16="http://schemas.microsoft.com/office/drawing/2014/main" id="{E128B901-D4EA-4C4D-A150-23D2A6DEC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09459" y="1"/>
            <a:ext cx="7482541"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A760B08A-B322-4C79-AB6D-7E4246352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685800"/>
            <a:ext cx="6099101" cy="5486400"/>
          </a:xfrm>
          <a:prstGeom prst="rect">
            <a:avLst/>
          </a:prstGeom>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CF9C2A-9A05-4C04-B676-A29425EC5E3D}"/>
              </a:ext>
            </a:extLst>
          </p:cNvPr>
          <p:cNvSpPr>
            <a:spLocks noGrp="1"/>
          </p:cNvSpPr>
          <p:nvPr>
            <p:ph type="ctrTitle"/>
          </p:nvPr>
        </p:nvSpPr>
        <p:spPr>
          <a:xfrm>
            <a:off x="6238240" y="675638"/>
            <a:ext cx="4762500" cy="1016001"/>
          </a:xfrm>
        </p:spPr>
        <p:txBody>
          <a:bodyPr>
            <a:normAutofit fontScale="90000"/>
          </a:bodyPr>
          <a:lstStyle/>
          <a:p>
            <a:br>
              <a:rPr lang="en-GB" sz="2000" dirty="0"/>
            </a:br>
            <a:r>
              <a:rPr lang="en-GB" sz="2000" dirty="0"/>
              <a:t>Black History Month – Influential Person of the Day</a:t>
            </a:r>
          </a:p>
        </p:txBody>
      </p:sp>
      <p:sp>
        <p:nvSpPr>
          <p:cNvPr id="3" name="Subtitle 2">
            <a:extLst>
              <a:ext uri="{FF2B5EF4-FFF2-40B4-BE49-F238E27FC236}">
                <a16:creationId xmlns:a16="http://schemas.microsoft.com/office/drawing/2014/main" id="{818BD197-927B-452E-8016-0AE0C6033176}"/>
              </a:ext>
            </a:extLst>
          </p:cNvPr>
          <p:cNvSpPr>
            <a:spLocks noGrp="1"/>
          </p:cNvSpPr>
          <p:nvPr>
            <p:ph type="subTitle" idx="1"/>
          </p:nvPr>
        </p:nvSpPr>
        <p:spPr>
          <a:xfrm>
            <a:off x="6096000" y="1920240"/>
            <a:ext cx="4762500" cy="3566161"/>
          </a:xfrm>
        </p:spPr>
        <p:txBody>
          <a:bodyPr>
            <a:normAutofit fontScale="62500" lnSpcReduction="20000"/>
          </a:bodyPr>
          <a:lstStyle/>
          <a:p>
            <a:r>
              <a:rPr lang="en-GB" sz="1800" b="1" dirty="0" err="1">
                <a:solidFill>
                  <a:srgbClr val="141414"/>
                </a:solidFill>
                <a:effectLst/>
                <a:latin typeface="Open Sans"/>
                <a:ea typeface="Calibri" panose="020F0502020204030204" pitchFamily="34" charset="0"/>
              </a:rPr>
              <a:t>Stormzy</a:t>
            </a:r>
            <a:endParaRPr lang="en-GB" sz="1800" b="1" dirty="0">
              <a:solidFill>
                <a:srgbClr val="141414"/>
              </a:solidFill>
              <a:effectLst/>
              <a:latin typeface="Open Sans"/>
              <a:ea typeface="Calibri" panose="020F0502020204030204" pitchFamily="34" charset="0"/>
            </a:endParaRPr>
          </a:p>
          <a:p>
            <a:endParaRPr lang="en-GB" sz="1800" b="1" dirty="0">
              <a:solidFill>
                <a:srgbClr val="141414"/>
              </a:solidFill>
              <a:latin typeface="Open Sans"/>
              <a:ea typeface="Calibri" panose="020F0502020204030204" pitchFamily="34" charset="0"/>
            </a:endParaRPr>
          </a:p>
          <a:p>
            <a:pPr fontAlgn="base">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800" b="1" dirty="0" err="1">
                <a:solidFill>
                  <a:srgbClr val="2C2C2C"/>
                </a:solidFill>
                <a:effectLst/>
                <a:latin typeface="Open Sans"/>
                <a:ea typeface="Calibri" panose="020F0502020204030204" pitchFamily="34" charset="0"/>
                <a:cs typeface="Times New Roman" panose="02020603050405020304" pitchFamily="18" charset="0"/>
              </a:rPr>
              <a:t>Stormzy</a:t>
            </a:r>
            <a:r>
              <a:rPr lang="en-GB" sz="1800" b="1" dirty="0">
                <a:solidFill>
                  <a:srgbClr val="2C2C2C"/>
                </a:solidFill>
                <a:effectLst/>
                <a:latin typeface="Open Sans"/>
                <a:ea typeface="Calibri" panose="020F0502020204030204" pitchFamily="34" charset="0"/>
                <a:cs typeface="Times New Roman" panose="02020603050405020304" pitchFamily="18" charset="0"/>
              </a:rPr>
              <a:t> performed in the headline slot on the Pyramid Stage on day three of Glastonbury Festival</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dirty="0">
                <a:solidFill>
                  <a:srgbClr val="141414"/>
                </a:solidFill>
                <a:effectLst/>
                <a:latin typeface="Open Sans"/>
                <a:ea typeface="Calibri" panose="020F0502020204030204" pitchFamily="34" charset="0"/>
                <a:cs typeface="Times New Roman" panose="02020603050405020304" pitchFamily="18" charset="0"/>
              </a:rPr>
              <a:t>(Image: Getty)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900"/>
              </a:spcAft>
            </a:pPr>
            <a:r>
              <a:rPr lang="en-GB" sz="1800" dirty="0">
                <a:solidFill>
                  <a:srgbClr val="141414"/>
                </a:solidFill>
                <a:effectLst/>
                <a:latin typeface="Open Sans"/>
                <a:ea typeface="Times New Roman" panose="02020603050405020304" pitchFamily="18" charset="0"/>
              </a:rPr>
              <a:t>Grime star </a:t>
            </a:r>
            <a:r>
              <a:rPr lang="en-GB" sz="1800" dirty="0" err="1">
                <a:solidFill>
                  <a:srgbClr val="141414"/>
                </a:solidFill>
                <a:effectLst/>
                <a:latin typeface="Open Sans"/>
                <a:ea typeface="Times New Roman" panose="02020603050405020304" pitchFamily="18" charset="0"/>
              </a:rPr>
              <a:t>Stormzy</a:t>
            </a:r>
            <a:r>
              <a:rPr lang="en-GB" sz="1800" dirty="0">
                <a:solidFill>
                  <a:srgbClr val="141414"/>
                </a:solidFill>
                <a:effectLst/>
                <a:latin typeface="Open Sans"/>
                <a:ea typeface="Times New Roman" panose="02020603050405020304" pitchFamily="18" charset="0"/>
              </a:rPr>
              <a:t> was raised by his mother in Thornton Heath and has gone on to do amazing things.</a:t>
            </a:r>
            <a:endParaRPr lang="en-GB" sz="1800" dirty="0">
              <a:effectLst/>
              <a:latin typeface="Times New Roman" panose="02020603050405020304" pitchFamily="18" charset="0"/>
              <a:ea typeface="Times New Roman" panose="02020603050405020304" pitchFamily="18" charset="0"/>
            </a:endParaRPr>
          </a:p>
          <a:p>
            <a:pPr fontAlgn="base">
              <a:spcAft>
                <a:spcPts val="900"/>
              </a:spcAft>
            </a:pPr>
            <a:r>
              <a:rPr lang="en-GB" sz="1800" dirty="0">
                <a:solidFill>
                  <a:srgbClr val="141414"/>
                </a:solidFill>
                <a:effectLst/>
                <a:latin typeface="Open Sans"/>
                <a:ea typeface="Times New Roman" panose="02020603050405020304" pitchFamily="18" charset="0"/>
              </a:rPr>
              <a:t>He made history this year at Glastonbury as the first solo black artist to headline the main stage.</a:t>
            </a:r>
            <a:endParaRPr lang="en-GB" sz="1800" dirty="0">
              <a:effectLst/>
              <a:latin typeface="Times New Roman" panose="02020603050405020304" pitchFamily="18" charset="0"/>
              <a:ea typeface="Times New Roman" panose="02020603050405020304" pitchFamily="18" charset="0"/>
            </a:endParaRPr>
          </a:p>
          <a:p>
            <a:pPr fontAlgn="base">
              <a:spcAft>
                <a:spcPts val="900"/>
              </a:spcAft>
            </a:pPr>
            <a:r>
              <a:rPr lang="en-GB" sz="1800" dirty="0" err="1">
                <a:solidFill>
                  <a:srgbClr val="141414"/>
                </a:solidFill>
                <a:effectLst/>
                <a:latin typeface="Open Sans"/>
                <a:ea typeface="Times New Roman" panose="02020603050405020304" pitchFamily="18" charset="0"/>
              </a:rPr>
              <a:t>Stormzy</a:t>
            </a:r>
            <a:r>
              <a:rPr lang="en-GB" sz="1800" dirty="0">
                <a:solidFill>
                  <a:srgbClr val="141414"/>
                </a:solidFill>
                <a:effectLst/>
                <a:latin typeface="Open Sans"/>
                <a:ea typeface="Times New Roman" panose="02020603050405020304" pitchFamily="18" charset="0"/>
              </a:rPr>
              <a:t> set up a scholarship to find Cambridge University places for black students last year.</a:t>
            </a:r>
            <a:endParaRPr lang="en-GB" sz="1800" dirty="0">
              <a:effectLst/>
              <a:latin typeface="Times New Roman" panose="02020603050405020304" pitchFamily="18" charset="0"/>
              <a:ea typeface="Times New Roman" panose="02020603050405020304" pitchFamily="18" charset="0"/>
            </a:endParaRPr>
          </a:p>
          <a:p>
            <a:endParaRPr lang="en-GB" sz="1800" b="1" dirty="0">
              <a:solidFill>
                <a:srgbClr val="141414"/>
              </a:solidFill>
              <a:effectLst/>
              <a:latin typeface="Open Sans"/>
              <a:ea typeface="Calibri" panose="020F0502020204030204" pitchFamily="34" charset="0"/>
            </a:endParaRPr>
          </a:p>
          <a:p>
            <a:pPr fontAlgn="base"/>
            <a:r>
              <a:rPr lang="en-GB" dirty="0"/>
              <a:t>	</a:t>
            </a:r>
          </a:p>
        </p:txBody>
      </p:sp>
      <p:pic>
        <p:nvPicPr>
          <p:cNvPr id="12" name="Picture 11">
            <a:extLst>
              <a:ext uri="{FF2B5EF4-FFF2-40B4-BE49-F238E27FC236}">
                <a16:creationId xmlns:a16="http://schemas.microsoft.com/office/drawing/2014/main" id="{3C3A0F5A-7635-49C0-8D32-5024F7EDBAA6}"/>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40031" y="1520190"/>
            <a:ext cx="5731510" cy="3817620"/>
          </a:xfrm>
          <a:prstGeom prst="rect">
            <a:avLst/>
          </a:prstGeom>
          <a:noFill/>
          <a:ln>
            <a:noFill/>
          </a:ln>
        </p:spPr>
      </p:pic>
    </p:spTree>
    <p:extLst>
      <p:ext uri="{BB962C8B-B14F-4D97-AF65-F5344CB8AC3E}">
        <p14:creationId xmlns:p14="http://schemas.microsoft.com/office/powerpoint/2010/main" val="3061714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103171-0BA0-4AF0-AF05-04AFA1A4A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196400A-EEF6-4A22-927F-5D4785D31AA9}"/>
              </a:ext>
            </a:extLst>
          </p:cNvPr>
          <p:cNvPicPr>
            <a:picLocks noChangeAspect="1"/>
          </p:cNvPicPr>
          <p:nvPr/>
        </p:nvPicPr>
        <p:blipFill rotWithShape="1">
          <a:blip r:embed="rId2"/>
          <a:srcRect l="21950" r="31695" b="-1"/>
          <a:stretch/>
        </p:blipFill>
        <p:spPr>
          <a:xfrm>
            <a:off x="20" y="10"/>
            <a:ext cx="4762480" cy="6857989"/>
          </a:xfrm>
          <a:prstGeom prst="rect">
            <a:avLst/>
          </a:prstGeom>
        </p:spPr>
      </p:pic>
      <p:sp>
        <p:nvSpPr>
          <p:cNvPr id="11" name="Rectangle 10">
            <a:extLst>
              <a:ext uri="{FF2B5EF4-FFF2-40B4-BE49-F238E27FC236}">
                <a16:creationId xmlns:a16="http://schemas.microsoft.com/office/drawing/2014/main" id="{E128B901-D4EA-4C4D-A150-23D2A6DEC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09459" y="1"/>
            <a:ext cx="7482541"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A760B08A-B322-4C79-AB6D-7E4246352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685800"/>
            <a:ext cx="6099101" cy="5486400"/>
          </a:xfrm>
          <a:prstGeom prst="rect">
            <a:avLst/>
          </a:prstGeom>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CF9C2A-9A05-4C04-B676-A29425EC5E3D}"/>
              </a:ext>
            </a:extLst>
          </p:cNvPr>
          <p:cNvSpPr>
            <a:spLocks noGrp="1"/>
          </p:cNvSpPr>
          <p:nvPr>
            <p:ph type="ctrTitle"/>
          </p:nvPr>
        </p:nvSpPr>
        <p:spPr>
          <a:xfrm>
            <a:off x="6238240" y="675638"/>
            <a:ext cx="4762500" cy="1016001"/>
          </a:xfrm>
        </p:spPr>
        <p:txBody>
          <a:bodyPr>
            <a:normAutofit fontScale="90000"/>
          </a:bodyPr>
          <a:lstStyle/>
          <a:p>
            <a:br>
              <a:rPr lang="en-GB" sz="2000" dirty="0"/>
            </a:br>
            <a:r>
              <a:rPr lang="en-GB" sz="2000" dirty="0"/>
              <a:t>Black History Month – Influential Person of the Day</a:t>
            </a:r>
          </a:p>
        </p:txBody>
      </p:sp>
      <p:sp>
        <p:nvSpPr>
          <p:cNvPr id="3" name="Subtitle 2">
            <a:extLst>
              <a:ext uri="{FF2B5EF4-FFF2-40B4-BE49-F238E27FC236}">
                <a16:creationId xmlns:a16="http://schemas.microsoft.com/office/drawing/2014/main" id="{818BD197-927B-452E-8016-0AE0C6033176}"/>
              </a:ext>
            </a:extLst>
          </p:cNvPr>
          <p:cNvSpPr>
            <a:spLocks noGrp="1"/>
          </p:cNvSpPr>
          <p:nvPr>
            <p:ph type="subTitle" idx="1"/>
          </p:nvPr>
        </p:nvSpPr>
        <p:spPr>
          <a:xfrm>
            <a:off x="6096000" y="1920240"/>
            <a:ext cx="4762500" cy="3566161"/>
          </a:xfrm>
        </p:spPr>
        <p:txBody>
          <a:bodyPr>
            <a:normAutofit fontScale="77500" lnSpcReduction="20000"/>
          </a:bodyPr>
          <a:lstStyle/>
          <a:p>
            <a:endParaRPr lang="en-GB" sz="1800" b="1" dirty="0">
              <a:solidFill>
                <a:srgbClr val="141414"/>
              </a:solidFill>
              <a:latin typeface="Open Sans"/>
              <a:ea typeface="Calibri" panose="020F0502020204030204" pitchFamily="34" charset="0"/>
            </a:endParaRPr>
          </a:p>
          <a:p>
            <a:pPr fontAlgn="t">
              <a:lnSpc>
                <a:spcPct val="107000"/>
              </a:lnSpc>
              <a:spcAft>
                <a:spcPts val="800"/>
              </a:spcAft>
            </a:pPr>
            <a:r>
              <a:rPr lang="en-GB" sz="1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Sir Trevor MacDonald (1939-today)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07000"/>
              </a:lnSpc>
              <a:spcAft>
                <a:spcPts val="800"/>
              </a:spcAf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You may have seen his face on the television before, as Sir Trevor MacDonald is one the most well-known presenters on TV in Britain.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07000"/>
              </a:lnSpc>
              <a:spcAft>
                <a:spcPts val="800"/>
              </a:spcAf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He was born in Trinidad where he worked in the media, but came over to Britain in the late 1960s to work for the BBC in London.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07000"/>
              </a:lnSpc>
              <a:spcAft>
                <a:spcPts val="800"/>
              </a:spcAf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He later moved to a different organisation called ITN and went on to become one of the most successful journalists in the country.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07000"/>
              </a:lnSpc>
              <a:spcAft>
                <a:spcPts val="800"/>
              </a:spcAf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 1999, he received a knighthood from the Queen for his work.</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descr="Sir Trevor MacDonald">
            <a:extLst>
              <a:ext uri="{FF2B5EF4-FFF2-40B4-BE49-F238E27FC236}">
                <a16:creationId xmlns:a16="http://schemas.microsoft.com/office/drawing/2014/main" id="{C986536F-67AB-484A-9F96-7A1988529024}"/>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59205" y="-10"/>
            <a:ext cx="4591050" cy="6858000"/>
          </a:xfrm>
          <a:prstGeom prst="rect">
            <a:avLst/>
          </a:prstGeom>
          <a:noFill/>
          <a:ln>
            <a:noFill/>
          </a:ln>
        </p:spPr>
      </p:pic>
    </p:spTree>
    <p:extLst>
      <p:ext uri="{BB962C8B-B14F-4D97-AF65-F5344CB8AC3E}">
        <p14:creationId xmlns:p14="http://schemas.microsoft.com/office/powerpoint/2010/main" val="2206992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103171-0BA0-4AF0-AF05-04AFA1A4A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196400A-EEF6-4A22-927F-5D4785D31AA9}"/>
              </a:ext>
            </a:extLst>
          </p:cNvPr>
          <p:cNvPicPr>
            <a:picLocks noChangeAspect="1"/>
          </p:cNvPicPr>
          <p:nvPr/>
        </p:nvPicPr>
        <p:blipFill rotWithShape="1">
          <a:blip r:embed="rId2"/>
          <a:srcRect l="21950" r="31695" b="-1"/>
          <a:stretch/>
        </p:blipFill>
        <p:spPr>
          <a:xfrm>
            <a:off x="20" y="10"/>
            <a:ext cx="4762480" cy="6857989"/>
          </a:xfrm>
          <a:prstGeom prst="rect">
            <a:avLst/>
          </a:prstGeom>
        </p:spPr>
      </p:pic>
      <p:sp>
        <p:nvSpPr>
          <p:cNvPr id="11" name="Rectangle 10">
            <a:extLst>
              <a:ext uri="{FF2B5EF4-FFF2-40B4-BE49-F238E27FC236}">
                <a16:creationId xmlns:a16="http://schemas.microsoft.com/office/drawing/2014/main" id="{E128B901-D4EA-4C4D-A150-23D2A6DEC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09459" y="1"/>
            <a:ext cx="7482541"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A760B08A-B322-4C79-AB6D-7E4246352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685800"/>
            <a:ext cx="6099101" cy="5486400"/>
          </a:xfrm>
          <a:prstGeom prst="rect">
            <a:avLst/>
          </a:prstGeom>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CF9C2A-9A05-4C04-B676-A29425EC5E3D}"/>
              </a:ext>
            </a:extLst>
          </p:cNvPr>
          <p:cNvSpPr>
            <a:spLocks noGrp="1"/>
          </p:cNvSpPr>
          <p:nvPr>
            <p:ph type="ctrTitle"/>
          </p:nvPr>
        </p:nvSpPr>
        <p:spPr>
          <a:xfrm>
            <a:off x="6238240" y="675638"/>
            <a:ext cx="4762500" cy="1016001"/>
          </a:xfrm>
        </p:spPr>
        <p:txBody>
          <a:bodyPr>
            <a:normAutofit fontScale="90000"/>
          </a:bodyPr>
          <a:lstStyle/>
          <a:p>
            <a:br>
              <a:rPr lang="en-GB" sz="2000" dirty="0"/>
            </a:br>
            <a:r>
              <a:rPr lang="en-GB" sz="2000" dirty="0"/>
              <a:t>Black History Month – Influential Person of the Day</a:t>
            </a:r>
          </a:p>
        </p:txBody>
      </p:sp>
      <p:sp>
        <p:nvSpPr>
          <p:cNvPr id="3" name="Subtitle 2">
            <a:extLst>
              <a:ext uri="{FF2B5EF4-FFF2-40B4-BE49-F238E27FC236}">
                <a16:creationId xmlns:a16="http://schemas.microsoft.com/office/drawing/2014/main" id="{818BD197-927B-452E-8016-0AE0C6033176}"/>
              </a:ext>
            </a:extLst>
          </p:cNvPr>
          <p:cNvSpPr>
            <a:spLocks noGrp="1"/>
          </p:cNvSpPr>
          <p:nvPr>
            <p:ph type="subTitle" idx="1"/>
          </p:nvPr>
        </p:nvSpPr>
        <p:spPr>
          <a:xfrm>
            <a:off x="6096000" y="1920240"/>
            <a:ext cx="4762500" cy="3566161"/>
          </a:xfrm>
        </p:spPr>
        <p:txBody>
          <a:bodyPr>
            <a:normAutofit fontScale="85000" lnSpcReduction="20000"/>
          </a:bodyPr>
          <a:lstStyle/>
          <a:p>
            <a:endParaRPr lang="en-GB" sz="1800" b="1" dirty="0">
              <a:solidFill>
                <a:srgbClr val="141414"/>
              </a:solidFill>
              <a:latin typeface="Open Sans"/>
              <a:ea typeface="Calibri" panose="020F0502020204030204" pitchFamily="34" charset="0"/>
            </a:endParaRPr>
          </a:p>
          <a:p>
            <a:pPr>
              <a:lnSpc>
                <a:spcPct val="107000"/>
              </a:lnSpc>
              <a:spcAft>
                <a:spcPts val="800"/>
              </a:spcAft>
            </a:pPr>
            <a:r>
              <a:rPr lang="en-GB" sz="1800" b="1" spc="-15" dirty="0" err="1">
                <a:effectLst/>
                <a:latin typeface="Helvetica" panose="020B0604020202020204" pitchFamily="34" charset="0"/>
                <a:ea typeface="Times New Roman" panose="02020603050405020304" pitchFamily="18" charset="0"/>
                <a:cs typeface="Times New Roman" panose="02020603050405020304" pitchFamily="18" charset="0"/>
              </a:rPr>
              <a:t>Dr.</a:t>
            </a:r>
            <a:r>
              <a:rPr lang="en-GB" sz="1800" b="1" spc="-15" dirty="0">
                <a:effectLst/>
                <a:latin typeface="Helvetica" panose="020B0604020202020204" pitchFamily="34" charset="0"/>
                <a:ea typeface="Times New Roman" panose="02020603050405020304" pitchFamily="18" charset="0"/>
                <a:cs typeface="Times New Roman" panose="02020603050405020304" pitchFamily="18" charset="0"/>
              </a:rPr>
              <a:t> Shirley Jackson is the first black woman to lead a top-ranked research university.</a:t>
            </a: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 </a:t>
            </a:r>
          </a:p>
          <a:p>
            <a:pPr>
              <a:lnSpc>
                <a:spcPct val="107000"/>
              </a:lnSpc>
              <a:spcAft>
                <a:spcPts val="800"/>
              </a:spcAft>
            </a:pP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A theoretical physicist, Jackson was the first black woman to earn a Ph.D. from MIT and the second black woman to earn a doctorate in physics in US history. In 2015, President Barack Obama selected her to receive the </a:t>
            </a:r>
            <a:r>
              <a:rPr lang="en-GB" sz="1800" u="sng" dirty="0">
                <a:solidFill>
                  <a:srgbClr val="185F7D"/>
                </a:solidFill>
                <a:effectLst/>
                <a:latin typeface="Georgia" panose="02040502050405020303" pitchFamily="18" charset="0"/>
                <a:ea typeface="Times New Roman" panose="02020603050405020304" pitchFamily="18" charset="0"/>
                <a:cs typeface="Times New Roman" panose="02020603050405020304" pitchFamily="18" charset="0"/>
                <a:hlinkClick r:id="rId3"/>
              </a:rPr>
              <a:t>National Medal of Science</a:t>
            </a: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She's now president of Rensselaer Polytechnic Institute (RPI) — the first black woman to lead a top-ranked research university. Since her appointment in 1999, she has helped raise over $1 billion in donations for philanthropic causes.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2" name="Picture 11" descr="Shirley Ann Jackson">
            <a:extLst>
              <a:ext uri="{FF2B5EF4-FFF2-40B4-BE49-F238E27FC236}">
                <a16:creationId xmlns:a16="http://schemas.microsoft.com/office/drawing/2014/main" id="{F0F53309-A37A-4C62-B1C9-164FFA7FF754}"/>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49530" y="1554162"/>
            <a:ext cx="5731510" cy="4298315"/>
          </a:xfrm>
          <a:prstGeom prst="rect">
            <a:avLst/>
          </a:prstGeom>
          <a:noFill/>
          <a:ln>
            <a:noFill/>
          </a:ln>
        </p:spPr>
      </p:pic>
    </p:spTree>
    <p:extLst>
      <p:ext uri="{BB962C8B-B14F-4D97-AF65-F5344CB8AC3E}">
        <p14:creationId xmlns:p14="http://schemas.microsoft.com/office/powerpoint/2010/main" val="40947468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103171-0BA0-4AF0-AF05-04AFA1A4A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196400A-EEF6-4A22-927F-5D4785D31AA9}"/>
              </a:ext>
            </a:extLst>
          </p:cNvPr>
          <p:cNvPicPr>
            <a:picLocks noChangeAspect="1"/>
          </p:cNvPicPr>
          <p:nvPr/>
        </p:nvPicPr>
        <p:blipFill rotWithShape="1">
          <a:blip r:embed="rId2"/>
          <a:srcRect l="21950" r="31695" b="-1"/>
          <a:stretch/>
        </p:blipFill>
        <p:spPr>
          <a:xfrm>
            <a:off x="20" y="10"/>
            <a:ext cx="4762480" cy="6857989"/>
          </a:xfrm>
          <a:prstGeom prst="rect">
            <a:avLst/>
          </a:prstGeom>
        </p:spPr>
      </p:pic>
      <p:sp>
        <p:nvSpPr>
          <p:cNvPr id="11" name="Rectangle 10">
            <a:extLst>
              <a:ext uri="{FF2B5EF4-FFF2-40B4-BE49-F238E27FC236}">
                <a16:creationId xmlns:a16="http://schemas.microsoft.com/office/drawing/2014/main" id="{E128B901-D4EA-4C4D-A150-23D2A6DEC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09459" y="1"/>
            <a:ext cx="7482541"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A760B08A-B322-4C79-AB6D-7E4246352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685800"/>
            <a:ext cx="6099101" cy="5486400"/>
          </a:xfrm>
          <a:prstGeom prst="rect">
            <a:avLst/>
          </a:prstGeom>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CF9C2A-9A05-4C04-B676-A29425EC5E3D}"/>
              </a:ext>
            </a:extLst>
          </p:cNvPr>
          <p:cNvSpPr>
            <a:spLocks noGrp="1"/>
          </p:cNvSpPr>
          <p:nvPr>
            <p:ph type="ctrTitle"/>
          </p:nvPr>
        </p:nvSpPr>
        <p:spPr>
          <a:xfrm>
            <a:off x="6238240" y="675638"/>
            <a:ext cx="4762500" cy="1016001"/>
          </a:xfrm>
        </p:spPr>
        <p:txBody>
          <a:bodyPr>
            <a:normAutofit fontScale="90000"/>
          </a:bodyPr>
          <a:lstStyle/>
          <a:p>
            <a:br>
              <a:rPr lang="en-GB" sz="2000" dirty="0"/>
            </a:br>
            <a:r>
              <a:rPr lang="en-GB" sz="2000" dirty="0"/>
              <a:t>Black History Month – Influential Person of the Day</a:t>
            </a:r>
          </a:p>
        </p:txBody>
      </p:sp>
      <p:sp>
        <p:nvSpPr>
          <p:cNvPr id="3" name="Subtitle 2">
            <a:extLst>
              <a:ext uri="{FF2B5EF4-FFF2-40B4-BE49-F238E27FC236}">
                <a16:creationId xmlns:a16="http://schemas.microsoft.com/office/drawing/2014/main" id="{818BD197-927B-452E-8016-0AE0C6033176}"/>
              </a:ext>
            </a:extLst>
          </p:cNvPr>
          <p:cNvSpPr>
            <a:spLocks noGrp="1"/>
          </p:cNvSpPr>
          <p:nvPr>
            <p:ph type="subTitle" idx="1"/>
          </p:nvPr>
        </p:nvSpPr>
        <p:spPr>
          <a:xfrm>
            <a:off x="6096000" y="1920240"/>
            <a:ext cx="4762500" cy="3566161"/>
          </a:xfrm>
        </p:spPr>
        <p:txBody>
          <a:bodyPr>
            <a:normAutofit/>
          </a:bodyPr>
          <a:lstStyle/>
          <a:p>
            <a:endParaRPr lang="en-GB" sz="1800" b="1" dirty="0">
              <a:solidFill>
                <a:srgbClr val="141414"/>
              </a:solidFill>
              <a:latin typeface="Open Sans"/>
              <a:ea typeface="Calibri" panose="020F0502020204030204" pitchFamily="34" charset="0"/>
            </a:endParaRPr>
          </a:p>
          <a:p>
            <a:pPr>
              <a:lnSpc>
                <a:spcPct val="107000"/>
              </a:lnSpc>
              <a:spcAft>
                <a:spcPts val="800"/>
              </a:spcAft>
            </a:pPr>
            <a:r>
              <a:rPr lang="en-GB" sz="1800" b="1" spc="-15" dirty="0">
                <a:effectLst/>
                <a:latin typeface="Helvetica" panose="020B0604020202020204" pitchFamily="34" charset="0"/>
                <a:ea typeface="Times New Roman" panose="02020603050405020304" pitchFamily="18" charset="0"/>
                <a:cs typeface="Times New Roman" panose="02020603050405020304" pitchFamily="18" charset="0"/>
              </a:rPr>
              <a:t>Dianne Abbot</a:t>
            </a:r>
          </a:p>
          <a:p>
            <a:pPr fontAlgn="base">
              <a:lnSpc>
                <a:spcPct val="107000"/>
              </a:lnSpc>
              <a:spcAft>
                <a:spcPts val="900"/>
              </a:spcAft>
            </a:pPr>
            <a:r>
              <a:rPr lang="en-GB" sz="1800" dirty="0">
                <a:solidFill>
                  <a:srgbClr val="141414"/>
                </a:solidFill>
                <a:effectLst/>
                <a:latin typeface="Open Sans"/>
                <a:ea typeface="Times New Roman" panose="02020603050405020304" pitchFamily="18" charset="0"/>
                <a:cs typeface="Times New Roman" panose="02020603050405020304" pitchFamily="18" charset="0"/>
              </a:rPr>
              <a:t>Diane Abbott was the first ever black female MP and the country's longest serving black politician in the House of Commons.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900"/>
              </a:spcAft>
            </a:pPr>
            <a:r>
              <a:rPr lang="en-GB" sz="1800" dirty="0">
                <a:solidFill>
                  <a:srgbClr val="141414"/>
                </a:solidFill>
                <a:effectLst/>
                <a:latin typeface="Open Sans"/>
                <a:ea typeface="Times New Roman" panose="02020603050405020304" pitchFamily="18" charset="0"/>
                <a:cs typeface="Times New Roman" panose="02020603050405020304" pitchFamily="18" charset="0"/>
              </a:rPr>
              <a:t>She's been elected as Hackney North and Stoke Newington's MP since 1987 and has been known for sharing her views on human rights issue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FE4909E0-3B86-4772-8699-AB3BDB0700C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50452" y="1794510"/>
            <a:ext cx="5731510" cy="3817620"/>
          </a:xfrm>
          <a:prstGeom prst="rect">
            <a:avLst/>
          </a:prstGeom>
          <a:noFill/>
          <a:ln>
            <a:noFill/>
          </a:ln>
        </p:spPr>
      </p:pic>
    </p:spTree>
    <p:extLst>
      <p:ext uri="{BB962C8B-B14F-4D97-AF65-F5344CB8AC3E}">
        <p14:creationId xmlns:p14="http://schemas.microsoft.com/office/powerpoint/2010/main" val="29101973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103171-0BA0-4AF0-AF05-04AFA1A4A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196400A-EEF6-4A22-927F-5D4785D31AA9}"/>
              </a:ext>
            </a:extLst>
          </p:cNvPr>
          <p:cNvPicPr>
            <a:picLocks noChangeAspect="1"/>
          </p:cNvPicPr>
          <p:nvPr/>
        </p:nvPicPr>
        <p:blipFill rotWithShape="1">
          <a:blip r:embed="rId2"/>
          <a:srcRect l="21950" r="31695" b="-1"/>
          <a:stretch/>
        </p:blipFill>
        <p:spPr>
          <a:xfrm>
            <a:off x="20" y="10"/>
            <a:ext cx="4762480" cy="6857989"/>
          </a:xfrm>
          <a:prstGeom prst="rect">
            <a:avLst/>
          </a:prstGeom>
        </p:spPr>
      </p:pic>
      <p:sp>
        <p:nvSpPr>
          <p:cNvPr id="11" name="Rectangle 10">
            <a:extLst>
              <a:ext uri="{FF2B5EF4-FFF2-40B4-BE49-F238E27FC236}">
                <a16:creationId xmlns:a16="http://schemas.microsoft.com/office/drawing/2014/main" id="{E128B901-D4EA-4C4D-A150-23D2A6DEC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09459" y="1"/>
            <a:ext cx="7482541"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A760B08A-B322-4C79-AB6D-7E4246352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685800"/>
            <a:ext cx="6099101" cy="5486400"/>
          </a:xfrm>
          <a:prstGeom prst="rect">
            <a:avLst/>
          </a:prstGeom>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CF9C2A-9A05-4C04-B676-A29425EC5E3D}"/>
              </a:ext>
            </a:extLst>
          </p:cNvPr>
          <p:cNvSpPr>
            <a:spLocks noGrp="1"/>
          </p:cNvSpPr>
          <p:nvPr>
            <p:ph type="ctrTitle"/>
          </p:nvPr>
        </p:nvSpPr>
        <p:spPr>
          <a:xfrm>
            <a:off x="6238240" y="675638"/>
            <a:ext cx="4762500" cy="1016001"/>
          </a:xfrm>
        </p:spPr>
        <p:txBody>
          <a:bodyPr>
            <a:normAutofit fontScale="90000"/>
          </a:bodyPr>
          <a:lstStyle/>
          <a:p>
            <a:br>
              <a:rPr lang="en-GB" sz="2000" dirty="0"/>
            </a:br>
            <a:r>
              <a:rPr lang="en-GB" sz="2000" dirty="0"/>
              <a:t>Black History Month – Influential Person of the Day</a:t>
            </a:r>
          </a:p>
        </p:txBody>
      </p:sp>
      <p:sp>
        <p:nvSpPr>
          <p:cNvPr id="3" name="Subtitle 2">
            <a:extLst>
              <a:ext uri="{FF2B5EF4-FFF2-40B4-BE49-F238E27FC236}">
                <a16:creationId xmlns:a16="http://schemas.microsoft.com/office/drawing/2014/main" id="{818BD197-927B-452E-8016-0AE0C6033176}"/>
              </a:ext>
            </a:extLst>
          </p:cNvPr>
          <p:cNvSpPr>
            <a:spLocks noGrp="1"/>
          </p:cNvSpPr>
          <p:nvPr>
            <p:ph type="subTitle" idx="1"/>
          </p:nvPr>
        </p:nvSpPr>
        <p:spPr>
          <a:xfrm>
            <a:off x="6096000" y="1920240"/>
            <a:ext cx="4762500" cy="3566161"/>
          </a:xfrm>
        </p:spPr>
        <p:txBody>
          <a:bodyPr>
            <a:normAutofit fontScale="62500" lnSpcReduction="20000"/>
          </a:bodyPr>
          <a:lstStyle/>
          <a:p>
            <a:endParaRPr lang="en-GB" sz="1800" b="1" dirty="0">
              <a:solidFill>
                <a:srgbClr val="141414"/>
              </a:solidFill>
              <a:latin typeface="Open Sans"/>
              <a:ea typeface="Calibri" panose="020F0502020204030204" pitchFamily="34" charset="0"/>
            </a:endParaRPr>
          </a:p>
          <a:p>
            <a:pPr>
              <a:lnSpc>
                <a:spcPct val="107000"/>
              </a:lnSpc>
              <a:spcAft>
                <a:spcPts val="800"/>
              </a:spcAft>
            </a:pPr>
            <a:r>
              <a:rPr lang="en-GB" sz="1800" b="1" spc="-15" dirty="0">
                <a:effectLst/>
                <a:latin typeface="Helvetica" panose="020B0604020202020204" pitchFamily="34" charset="0"/>
                <a:ea typeface="Times New Roman" panose="02020603050405020304" pitchFamily="18" charset="0"/>
                <a:cs typeface="Times New Roman" panose="02020603050405020304" pitchFamily="18" charset="0"/>
              </a:rPr>
              <a:t>Lennox Lewis</a:t>
            </a:r>
          </a:p>
          <a:p>
            <a:pPr fontAlgn="t">
              <a:lnSpc>
                <a:spcPct val="107000"/>
              </a:lnSpc>
              <a:spcAft>
                <a:spcPts val="800"/>
              </a:spcAf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"It's been great honour to be the standard bearer for boxing in the last decade. Let the new era begin."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07000"/>
              </a:lnSpc>
              <a:spcAft>
                <a:spcPts val="800"/>
              </a:spcAf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Lennox Lewis, Boxer</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07000"/>
              </a:lnSpc>
              <a:spcAft>
                <a:spcPts val="800"/>
              </a:spcAf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 the world of sport, Lennox Lewis is one of the most successful British sportsmen of all time and his name is known all over the world.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07000"/>
              </a:lnSpc>
              <a:spcAft>
                <a:spcPts val="800"/>
              </a:spcAf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He was a boxer who won 41 of his 44 professional fights, which is a pretty amazing record.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07000"/>
              </a:lnSpc>
              <a:spcAft>
                <a:spcPts val="4800"/>
              </a:spcAf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He announced his retirement from the sport in 2004, after his final fight on 21 June 2003 against the Ukrainian boxer Vitali Klitschko.</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9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2" name="Picture 11" descr="Lennox Lewis">
            <a:extLst>
              <a:ext uri="{FF2B5EF4-FFF2-40B4-BE49-F238E27FC236}">
                <a16:creationId xmlns:a16="http://schemas.microsoft.com/office/drawing/2014/main" id="{654851D6-04BD-47A7-A7FC-BBAC91E45EDD}"/>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82880" y="1279525"/>
            <a:ext cx="5731510" cy="4298950"/>
          </a:xfrm>
          <a:prstGeom prst="rect">
            <a:avLst/>
          </a:prstGeom>
          <a:noFill/>
          <a:ln>
            <a:noFill/>
          </a:ln>
        </p:spPr>
      </p:pic>
    </p:spTree>
    <p:extLst>
      <p:ext uri="{BB962C8B-B14F-4D97-AF65-F5344CB8AC3E}">
        <p14:creationId xmlns:p14="http://schemas.microsoft.com/office/powerpoint/2010/main" val="19871118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103171-0BA0-4AF0-AF05-04AFA1A4A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196400A-EEF6-4A22-927F-5D4785D31AA9}"/>
              </a:ext>
            </a:extLst>
          </p:cNvPr>
          <p:cNvPicPr>
            <a:picLocks noChangeAspect="1"/>
          </p:cNvPicPr>
          <p:nvPr/>
        </p:nvPicPr>
        <p:blipFill rotWithShape="1">
          <a:blip r:embed="rId2"/>
          <a:srcRect l="21950" r="31695" b="-1"/>
          <a:stretch/>
        </p:blipFill>
        <p:spPr>
          <a:xfrm>
            <a:off x="20" y="10"/>
            <a:ext cx="4762480" cy="6857989"/>
          </a:xfrm>
          <a:prstGeom prst="rect">
            <a:avLst/>
          </a:prstGeom>
        </p:spPr>
      </p:pic>
      <p:sp>
        <p:nvSpPr>
          <p:cNvPr id="11" name="Rectangle 10">
            <a:extLst>
              <a:ext uri="{FF2B5EF4-FFF2-40B4-BE49-F238E27FC236}">
                <a16:creationId xmlns:a16="http://schemas.microsoft.com/office/drawing/2014/main" id="{E128B901-D4EA-4C4D-A150-23D2A6DEC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09459" y="1"/>
            <a:ext cx="7482541"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A760B08A-B322-4C79-AB6D-7E4246352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685800"/>
            <a:ext cx="6099101" cy="5486400"/>
          </a:xfrm>
          <a:prstGeom prst="rect">
            <a:avLst/>
          </a:prstGeom>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CF9C2A-9A05-4C04-B676-A29425EC5E3D}"/>
              </a:ext>
            </a:extLst>
          </p:cNvPr>
          <p:cNvSpPr>
            <a:spLocks noGrp="1"/>
          </p:cNvSpPr>
          <p:nvPr>
            <p:ph type="ctrTitle"/>
          </p:nvPr>
        </p:nvSpPr>
        <p:spPr>
          <a:xfrm>
            <a:off x="6238240" y="675638"/>
            <a:ext cx="4762500" cy="1016001"/>
          </a:xfrm>
        </p:spPr>
        <p:txBody>
          <a:bodyPr>
            <a:normAutofit fontScale="90000"/>
          </a:bodyPr>
          <a:lstStyle/>
          <a:p>
            <a:br>
              <a:rPr lang="en-GB" sz="2000" dirty="0"/>
            </a:br>
            <a:r>
              <a:rPr lang="en-GB" sz="2000" dirty="0"/>
              <a:t>Black History Month – Influential Person of the Day</a:t>
            </a:r>
          </a:p>
        </p:txBody>
      </p:sp>
      <p:sp>
        <p:nvSpPr>
          <p:cNvPr id="3" name="Subtitle 2">
            <a:extLst>
              <a:ext uri="{FF2B5EF4-FFF2-40B4-BE49-F238E27FC236}">
                <a16:creationId xmlns:a16="http://schemas.microsoft.com/office/drawing/2014/main" id="{818BD197-927B-452E-8016-0AE0C6033176}"/>
              </a:ext>
            </a:extLst>
          </p:cNvPr>
          <p:cNvSpPr>
            <a:spLocks noGrp="1"/>
          </p:cNvSpPr>
          <p:nvPr>
            <p:ph type="subTitle" idx="1"/>
          </p:nvPr>
        </p:nvSpPr>
        <p:spPr>
          <a:xfrm>
            <a:off x="6096000" y="1920240"/>
            <a:ext cx="4762500" cy="3566161"/>
          </a:xfrm>
        </p:spPr>
        <p:txBody>
          <a:bodyPr>
            <a:normAutofit fontScale="92500" lnSpcReduction="20000"/>
          </a:bodyPr>
          <a:lstStyle/>
          <a:p>
            <a:endParaRPr lang="en-GB" sz="1800" b="1" dirty="0">
              <a:solidFill>
                <a:srgbClr val="141414"/>
              </a:solidFill>
              <a:latin typeface="Open Sans"/>
              <a:ea typeface="Calibri" panose="020F0502020204030204" pitchFamily="34" charset="0"/>
            </a:endParaRPr>
          </a:p>
          <a:p>
            <a:pPr>
              <a:lnSpc>
                <a:spcPct val="107000"/>
              </a:lnSpc>
              <a:spcAft>
                <a:spcPts val="800"/>
              </a:spcAft>
            </a:pPr>
            <a:r>
              <a:rPr lang="en-GB" sz="1800" b="1" spc="-15" dirty="0">
                <a:effectLst/>
                <a:latin typeface="Helvetica" panose="020B0604020202020204" pitchFamily="34" charset="0"/>
                <a:ea typeface="Times New Roman" panose="02020603050405020304" pitchFamily="18" charset="0"/>
                <a:cs typeface="Times New Roman" panose="02020603050405020304" pitchFamily="18" charset="0"/>
              </a:rPr>
              <a:t>Natasha </a:t>
            </a:r>
            <a:r>
              <a:rPr lang="en-GB" sz="1800" b="1" spc="-15" dirty="0" err="1">
                <a:effectLst/>
                <a:latin typeface="Helvetica" panose="020B0604020202020204" pitchFamily="34" charset="0"/>
                <a:ea typeface="Times New Roman" panose="02020603050405020304" pitchFamily="18" charset="0"/>
                <a:cs typeface="Times New Roman" panose="02020603050405020304" pitchFamily="18" charset="0"/>
              </a:rPr>
              <a:t>Shotunde</a:t>
            </a:r>
            <a:endParaRPr lang="en-GB" sz="1800" b="1" spc="-15" dirty="0">
              <a:effectLst/>
              <a:latin typeface="Helvetica" panose="020B0604020202020204" pitchFamily="34" charset="0"/>
              <a:ea typeface="Times New Roman" panose="02020603050405020304" pitchFamily="18" charset="0"/>
              <a:cs typeface="Times New Roman" panose="02020603050405020304" pitchFamily="18" charset="0"/>
            </a:endParaRPr>
          </a:p>
          <a:p>
            <a:pPr fontAlgn="base">
              <a:lnSpc>
                <a:spcPct val="107000"/>
              </a:lnSpc>
              <a:spcAft>
                <a:spcPts val="800"/>
              </a:spcAft>
            </a:pPr>
            <a:r>
              <a:rPr lang="en-GB" sz="1900" b="1" dirty="0">
                <a:solidFill>
                  <a:srgbClr val="2C2C2C"/>
                </a:solidFill>
                <a:effectLst/>
                <a:latin typeface="Open Sans"/>
                <a:ea typeface="Calibri" panose="020F0502020204030204" pitchFamily="34" charset="0"/>
                <a:cs typeface="Times New Roman" panose="02020603050405020304" pitchFamily="18" charset="0"/>
              </a:rPr>
              <a:t>Natasha is fiercely passionate about social justice and raising awareness of imposter syndrome</a:t>
            </a:r>
            <a:r>
              <a:rPr lang="en-GB" sz="1900" dirty="0">
                <a:solidFill>
                  <a:srgbClr val="141414"/>
                </a:solidFill>
                <a:effectLst/>
                <a:latin typeface="Open Sans"/>
                <a:ea typeface="Calibri" panose="020F0502020204030204" pitchFamily="34" charset="0"/>
                <a:cs typeface="Times New Roman" panose="02020603050405020304" pitchFamily="18" charset="0"/>
              </a:rPr>
              <a:t> (Image: Natasha </a:t>
            </a:r>
            <a:r>
              <a:rPr lang="en-GB" sz="1900" dirty="0" err="1">
                <a:solidFill>
                  <a:srgbClr val="141414"/>
                </a:solidFill>
                <a:effectLst/>
                <a:latin typeface="Open Sans"/>
                <a:ea typeface="Calibri" panose="020F0502020204030204" pitchFamily="34" charset="0"/>
                <a:cs typeface="Times New Roman" panose="02020603050405020304" pitchFamily="18" charset="0"/>
              </a:rPr>
              <a:t>Shotunde</a:t>
            </a:r>
            <a:r>
              <a:rPr lang="en-GB" sz="1900" dirty="0">
                <a:solidFill>
                  <a:srgbClr val="141414"/>
                </a:solidFill>
                <a:effectLst/>
                <a:latin typeface="Open Sans"/>
                <a:ea typeface="Calibri" panose="020F0502020204030204" pitchFamily="34" charset="0"/>
                <a:cs typeface="Times New Roman" panose="02020603050405020304" pitchFamily="18" charset="0"/>
              </a:rPr>
              <a:t>)</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fontAlgn="base">
              <a:spcAft>
                <a:spcPts val="900"/>
              </a:spcAft>
            </a:pPr>
            <a:r>
              <a:rPr lang="en-GB" sz="1900" dirty="0">
                <a:solidFill>
                  <a:srgbClr val="141414"/>
                </a:solidFill>
                <a:effectLst/>
                <a:latin typeface="Open Sans"/>
                <a:ea typeface="Times New Roman" panose="02020603050405020304" pitchFamily="18" charset="0"/>
              </a:rPr>
              <a:t>Natasha </a:t>
            </a:r>
            <a:r>
              <a:rPr lang="en-GB" sz="1900" dirty="0" err="1">
                <a:solidFill>
                  <a:srgbClr val="141414"/>
                </a:solidFill>
                <a:effectLst/>
                <a:latin typeface="Open Sans"/>
                <a:ea typeface="Times New Roman" panose="02020603050405020304" pitchFamily="18" charset="0"/>
              </a:rPr>
              <a:t>Shotunde</a:t>
            </a:r>
            <a:r>
              <a:rPr lang="en-GB" sz="1900" dirty="0">
                <a:solidFill>
                  <a:srgbClr val="141414"/>
                </a:solidFill>
                <a:effectLst/>
                <a:latin typeface="Open Sans"/>
                <a:ea typeface="Times New Roman" panose="02020603050405020304" pitchFamily="18" charset="0"/>
              </a:rPr>
              <a:t> is a barrister specialising in family law and human rights, she comes from Tottenham.</a:t>
            </a:r>
            <a:endParaRPr lang="en-GB" sz="1900" dirty="0">
              <a:effectLst/>
              <a:latin typeface="Times New Roman" panose="02020603050405020304" pitchFamily="18" charset="0"/>
              <a:ea typeface="Times New Roman" panose="02020603050405020304" pitchFamily="18" charset="0"/>
            </a:endParaRPr>
          </a:p>
          <a:p>
            <a:pPr fontAlgn="base">
              <a:spcAft>
                <a:spcPts val="900"/>
              </a:spcAft>
            </a:pPr>
            <a:r>
              <a:rPr lang="en-GB" sz="1900" dirty="0">
                <a:solidFill>
                  <a:srgbClr val="141414"/>
                </a:solidFill>
                <a:effectLst/>
                <a:latin typeface="Open Sans"/>
                <a:ea typeface="Times New Roman" panose="02020603050405020304" pitchFamily="18" charset="0"/>
              </a:rPr>
              <a:t>She has done important work with people from low income families and on cases involving complex issues</a:t>
            </a:r>
            <a:r>
              <a:rPr lang="en-GB" sz="19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9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5C4FE915-8D33-4A09-A109-FCAC235F340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4759399" cy="6766560"/>
          </a:xfrm>
          <a:prstGeom prst="rect">
            <a:avLst/>
          </a:prstGeom>
          <a:noFill/>
          <a:ln>
            <a:noFill/>
          </a:ln>
        </p:spPr>
      </p:pic>
    </p:spTree>
    <p:extLst>
      <p:ext uri="{BB962C8B-B14F-4D97-AF65-F5344CB8AC3E}">
        <p14:creationId xmlns:p14="http://schemas.microsoft.com/office/powerpoint/2010/main" val="19682262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103171-0BA0-4AF0-AF05-04AFA1A4A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196400A-EEF6-4A22-927F-5D4785D31AA9}"/>
              </a:ext>
            </a:extLst>
          </p:cNvPr>
          <p:cNvPicPr>
            <a:picLocks noChangeAspect="1"/>
          </p:cNvPicPr>
          <p:nvPr/>
        </p:nvPicPr>
        <p:blipFill rotWithShape="1">
          <a:blip r:embed="rId2"/>
          <a:srcRect l="21950" r="31695" b="-1"/>
          <a:stretch/>
        </p:blipFill>
        <p:spPr>
          <a:xfrm>
            <a:off x="20" y="10"/>
            <a:ext cx="4762480" cy="6857989"/>
          </a:xfrm>
          <a:prstGeom prst="rect">
            <a:avLst/>
          </a:prstGeom>
        </p:spPr>
      </p:pic>
      <p:sp>
        <p:nvSpPr>
          <p:cNvPr id="11" name="Rectangle 10">
            <a:extLst>
              <a:ext uri="{FF2B5EF4-FFF2-40B4-BE49-F238E27FC236}">
                <a16:creationId xmlns:a16="http://schemas.microsoft.com/office/drawing/2014/main" id="{E128B901-D4EA-4C4D-A150-23D2A6DEC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09459" y="1"/>
            <a:ext cx="7482541"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A760B08A-B322-4C79-AB6D-7E4246352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685800"/>
            <a:ext cx="6099101" cy="5486400"/>
          </a:xfrm>
          <a:prstGeom prst="rect">
            <a:avLst/>
          </a:prstGeom>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CF9C2A-9A05-4C04-B676-A29425EC5E3D}"/>
              </a:ext>
            </a:extLst>
          </p:cNvPr>
          <p:cNvSpPr>
            <a:spLocks noGrp="1"/>
          </p:cNvSpPr>
          <p:nvPr>
            <p:ph type="ctrTitle"/>
          </p:nvPr>
        </p:nvSpPr>
        <p:spPr>
          <a:xfrm>
            <a:off x="6238240" y="675638"/>
            <a:ext cx="4762500" cy="1016001"/>
          </a:xfrm>
        </p:spPr>
        <p:txBody>
          <a:bodyPr>
            <a:normAutofit fontScale="90000"/>
          </a:bodyPr>
          <a:lstStyle/>
          <a:p>
            <a:br>
              <a:rPr lang="en-GB" sz="2000" dirty="0"/>
            </a:br>
            <a:r>
              <a:rPr lang="en-GB" sz="2000" dirty="0"/>
              <a:t>Black History Month – Influential Person of the Day</a:t>
            </a:r>
          </a:p>
        </p:txBody>
      </p:sp>
      <p:sp>
        <p:nvSpPr>
          <p:cNvPr id="3" name="Subtitle 2">
            <a:extLst>
              <a:ext uri="{FF2B5EF4-FFF2-40B4-BE49-F238E27FC236}">
                <a16:creationId xmlns:a16="http://schemas.microsoft.com/office/drawing/2014/main" id="{818BD197-927B-452E-8016-0AE0C6033176}"/>
              </a:ext>
            </a:extLst>
          </p:cNvPr>
          <p:cNvSpPr>
            <a:spLocks noGrp="1"/>
          </p:cNvSpPr>
          <p:nvPr>
            <p:ph type="subTitle" idx="1"/>
          </p:nvPr>
        </p:nvSpPr>
        <p:spPr>
          <a:xfrm>
            <a:off x="6096000" y="1920240"/>
            <a:ext cx="4762500" cy="3566161"/>
          </a:xfrm>
        </p:spPr>
        <p:txBody>
          <a:bodyPr>
            <a:normAutofit/>
          </a:bodyPr>
          <a:lstStyle/>
          <a:p>
            <a:endParaRPr lang="en-GB" sz="1800" b="1" dirty="0">
              <a:solidFill>
                <a:srgbClr val="141414"/>
              </a:solidFill>
              <a:latin typeface="Open Sans"/>
              <a:ea typeface="Calibri" panose="020F0502020204030204" pitchFamily="34" charset="0"/>
            </a:endParaRPr>
          </a:p>
          <a:p>
            <a:pPr>
              <a:lnSpc>
                <a:spcPct val="107000"/>
              </a:lnSpc>
              <a:spcAft>
                <a:spcPts val="800"/>
              </a:spcAft>
            </a:pPr>
            <a:r>
              <a:rPr lang="en-GB" sz="1800" b="1" spc="-15" dirty="0">
                <a:effectLst/>
                <a:latin typeface="Helvetica" panose="020B0604020202020204" pitchFamily="34" charset="0"/>
                <a:ea typeface="Times New Roman" panose="02020603050405020304" pitchFamily="18" charset="0"/>
                <a:cs typeface="Times New Roman" panose="02020603050405020304" pitchFamily="18" charset="0"/>
              </a:rPr>
              <a:t>Meghan Markle</a:t>
            </a:r>
          </a:p>
          <a:p>
            <a:pPr fontAlgn="base">
              <a:lnSpc>
                <a:spcPct val="107000"/>
              </a:lnSpc>
              <a:spcAft>
                <a:spcPts val="800"/>
              </a:spcAft>
            </a:pPr>
            <a:r>
              <a:rPr lang="en-GB" sz="1800" b="1" dirty="0">
                <a:solidFill>
                  <a:srgbClr val="2C2C2C"/>
                </a:solidFill>
                <a:effectLst/>
                <a:latin typeface="Open Sans"/>
                <a:ea typeface="Calibri" panose="020F0502020204030204" pitchFamily="34" charset="0"/>
                <a:cs typeface="Times New Roman" panose="02020603050405020304" pitchFamily="18" charset="0"/>
              </a:rPr>
              <a:t>Meghan Markle, the Duchess of Sussex</a:t>
            </a:r>
            <a:r>
              <a:rPr lang="en-GB" sz="1800" dirty="0">
                <a:solidFill>
                  <a:srgbClr val="141414"/>
                </a:solidFill>
                <a:effectLst/>
                <a:latin typeface="Open Sans"/>
                <a:ea typeface="Calibri" panose="020F0502020204030204" pitchFamily="34" charset="0"/>
                <a:cs typeface="Times New Roman" panose="02020603050405020304" pitchFamily="18" charset="0"/>
              </a:rPr>
              <a:t> </a:t>
            </a:r>
          </a:p>
          <a:p>
            <a:pPr fontAlgn="base">
              <a:spcAft>
                <a:spcPts val="900"/>
              </a:spcAft>
            </a:pPr>
            <a:r>
              <a:rPr lang="en-GB" sz="1800" dirty="0">
                <a:solidFill>
                  <a:srgbClr val="141414"/>
                </a:solidFill>
                <a:effectLst/>
                <a:latin typeface="Open Sans"/>
                <a:ea typeface="Times New Roman" panose="02020603050405020304" pitchFamily="18" charset="0"/>
              </a:rPr>
              <a:t>Not only has she made history as the first black person to marry into the British royal family, she has also done incredible things with charities in London, like her work on the Grenfell cookbook, the National Theatre and Smart Works.</a:t>
            </a:r>
            <a:endParaRPr lang="en-GB" sz="1800" dirty="0">
              <a:effectLst/>
              <a:latin typeface="Times New Roman" panose="02020603050405020304" pitchFamily="18" charset="0"/>
              <a:ea typeface="Times New Roman" panose="02020603050405020304" pitchFamily="18" charset="0"/>
            </a:endParaRPr>
          </a:p>
          <a:p>
            <a:pPr fontAlgn="base">
              <a:lnSpc>
                <a:spcPct val="107000"/>
              </a:lnSpc>
              <a:spcAft>
                <a:spcPts val="9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2" name="Picture 11">
            <a:extLst>
              <a:ext uri="{FF2B5EF4-FFF2-40B4-BE49-F238E27FC236}">
                <a16:creationId xmlns:a16="http://schemas.microsoft.com/office/drawing/2014/main" id="{CA87FE2B-1054-4A23-A0A7-2A999689CDB5}"/>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89716" y="1794510"/>
            <a:ext cx="5731510" cy="3817620"/>
          </a:xfrm>
          <a:prstGeom prst="rect">
            <a:avLst/>
          </a:prstGeom>
          <a:noFill/>
          <a:ln>
            <a:noFill/>
          </a:ln>
        </p:spPr>
      </p:pic>
    </p:spTree>
    <p:extLst>
      <p:ext uri="{BB962C8B-B14F-4D97-AF65-F5344CB8AC3E}">
        <p14:creationId xmlns:p14="http://schemas.microsoft.com/office/powerpoint/2010/main" val="28006479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103171-0BA0-4AF0-AF05-04AFA1A4A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196400A-EEF6-4A22-927F-5D4785D31AA9}"/>
              </a:ext>
            </a:extLst>
          </p:cNvPr>
          <p:cNvPicPr>
            <a:picLocks noChangeAspect="1"/>
          </p:cNvPicPr>
          <p:nvPr/>
        </p:nvPicPr>
        <p:blipFill rotWithShape="1">
          <a:blip r:embed="rId2"/>
          <a:srcRect l="21950" r="31695" b="-1"/>
          <a:stretch/>
        </p:blipFill>
        <p:spPr>
          <a:xfrm>
            <a:off x="20" y="10"/>
            <a:ext cx="4762480" cy="6857989"/>
          </a:xfrm>
          <a:prstGeom prst="rect">
            <a:avLst/>
          </a:prstGeom>
        </p:spPr>
      </p:pic>
      <p:sp>
        <p:nvSpPr>
          <p:cNvPr id="11" name="Rectangle 10">
            <a:extLst>
              <a:ext uri="{FF2B5EF4-FFF2-40B4-BE49-F238E27FC236}">
                <a16:creationId xmlns:a16="http://schemas.microsoft.com/office/drawing/2014/main" id="{E128B901-D4EA-4C4D-A150-23D2A6DEC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09459" y="1"/>
            <a:ext cx="7482541"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A760B08A-B322-4C79-AB6D-7E4246352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685800"/>
            <a:ext cx="6099101" cy="5486400"/>
          </a:xfrm>
          <a:prstGeom prst="rect">
            <a:avLst/>
          </a:prstGeom>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CF9C2A-9A05-4C04-B676-A29425EC5E3D}"/>
              </a:ext>
            </a:extLst>
          </p:cNvPr>
          <p:cNvSpPr>
            <a:spLocks noGrp="1"/>
          </p:cNvSpPr>
          <p:nvPr>
            <p:ph type="ctrTitle"/>
          </p:nvPr>
        </p:nvSpPr>
        <p:spPr>
          <a:xfrm>
            <a:off x="6238240" y="675638"/>
            <a:ext cx="4762500" cy="1016001"/>
          </a:xfrm>
        </p:spPr>
        <p:txBody>
          <a:bodyPr>
            <a:normAutofit fontScale="90000"/>
          </a:bodyPr>
          <a:lstStyle/>
          <a:p>
            <a:br>
              <a:rPr lang="en-GB" sz="2000" dirty="0"/>
            </a:br>
            <a:r>
              <a:rPr lang="en-GB" sz="2000" dirty="0"/>
              <a:t>Black History Month – Influential Person of the Day</a:t>
            </a:r>
          </a:p>
        </p:txBody>
      </p:sp>
      <p:sp>
        <p:nvSpPr>
          <p:cNvPr id="3" name="Subtitle 2">
            <a:extLst>
              <a:ext uri="{FF2B5EF4-FFF2-40B4-BE49-F238E27FC236}">
                <a16:creationId xmlns:a16="http://schemas.microsoft.com/office/drawing/2014/main" id="{818BD197-927B-452E-8016-0AE0C6033176}"/>
              </a:ext>
            </a:extLst>
          </p:cNvPr>
          <p:cNvSpPr>
            <a:spLocks noGrp="1"/>
          </p:cNvSpPr>
          <p:nvPr>
            <p:ph type="subTitle" idx="1"/>
          </p:nvPr>
        </p:nvSpPr>
        <p:spPr>
          <a:xfrm>
            <a:off x="6096000" y="1920240"/>
            <a:ext cx="4762500" cy="3566161"/>
          </a:xfrm>
        </p:spPr>
        <p:txBody>
          <a:bodyPr>
            <a:normAutofit fontScale="55000" lnSpcReduction="20000"/>
          </a:bodyPr>
          <a:lstStyle/>
          <a:p>
            <a:endParaRPr lang="en-GB" sz="1800" b="1" dirty="0">
              <a:solidFill>
                <a:srgbClr val="141414"/>
              </a:solidFill>
              <a:latin typeface="Open Sans"/>
              <a:ea typeface="Calibri" panose="020F0502020204030204" pitchFamily="34" charset="0"/>
            </a:endParaRPr>
          </a:p>
          <a:p>
            <a:pPr>
              <a:lnSpc>
                <a:spcPct val="107000"/>
              </a:lnSpc>
              <a:spcAft>
                <a:spcPts val="800"/>
              </a:spcAft>
            </a:pPr>
            <a:r>
              <a:rPr lang="en-GB" sz="2900" b="1" i="0" spc="-15" dirty="0">
                <a:latin typeface="Helvetica" panose="020B0604020202020204" pitchFamily="34" charset="0"/>
                <a:ea typeface="Times New Roman" panose="02020603050405020304" pitchFamily="18" charset="0"/>
                <a:cs typeface="Times New Roman" panose="02020603050405020304" pitchFamily="18" charset="0"/>
              </a:rPr>
              <a:t>Olaudah Equiano</a:t>
            </a:r>
            <a:endParaRPr lang="en-GB" sz="3300" b="1" i="0" spc="-15" dirty="0">
              <a:effectLst/>
              <a:latin typeface="Helvetica" panose="020B0604020202020204" pitchFamily="34" charset="0"/>
              <a:ea typeface="Times New Roman" panose="02020603050405020304" pitchFamily="18" charset="0"/>
              <a:cs typeface="Times New Roman" panose="02020603050405020304" pitchFamily="18" charset="0"/>
            </a:endParaRPr>
          </a:p>
          <a:p>
            <a:pPr fontAlgn="t">
              <a:lnSpc>
                <a:spcPct val="107000"/>
              </a:lnSpc>
              <a:spcAft>
                <a:spcPts val="800"/>
              </a:spcAf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Olaudah Equiano's book about slavery is one of the earliest accounts about what it was like to be a slave - and it is one of the best-selling books about it.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07000"/>
              </a:lnSpc>
              <a:spcAft>
                <a:spcPts val="800"/>
              </a:spcAf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Equiano was a slave himself, but he managed to buy his freedom and moved to London.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07000"/>
              </a:lnSpc>
              <a:spcAft>
                <a:spcPts val="800"/>
              </a:spcAf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There, he became involved in the movement to </a:t>
            </a:r>
            <a:r>
              <a:rPr lang="en-GB" sz="1800" b="1" u="sng" dirty="0">
                <a:solidFill>
                  <a:srgbClr val="011638"/>
                </a:solidFill>
                <a:effectLst/>
                <a:latin typeface="Arial" panose="020B0604020202020204" pitchFamily="34" charset="0"/>
                <a:ea typeface="Times New Roman" panose="02020603050405020304" pitchFamily="18" charset="0"/>
                <a:cs typeface="Times New Roman" panose="02020603050405020304" pitchFamily="18" charset="0"/>
                <a:hlinkClick r:id="rId3"/>
              </a:rPr>
              <a:t>abolish slavery</a:t>
            </a: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07000"/>
              </a:lnSpc>
              <a:spcAft>
                <a:spcPts val="800"/>
              </a:spcAf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 1789, he published his autobiography called </a:t>
            </a:r>
            <a:r>
              <a:rPr lang="en-GB" sz="1800" i="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Interesting Narrative of the Life of Olaudah Equiano or Gustavus </a:t>
            </a:r>
            <a:r>
              <a:rPr lang="en-GB" sz="1800" i="1"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Vassa</a:t>
            </a:r>
            <a:r>
              <a:rPr lang="en-GB" sz="1800" i="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the African</a:t>
            </a: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07000"/>
              </a:lnSpc>
              <a:spcAft>
                <a:spcPts val="800"/>
              </a:spcAf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It made him a rich man and it became an extremely important piece of work for the people who were working hard to get rid of slavery.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07000"/>
              </a:lnSpc>
              <a:spcAft>
                <a:spcPts val="800"/>
              </a:spcAft>
            </a:pPr>
            <a:r>
              <a:rPr lang="en-GB" sz="1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Ira Aldridge (1807-1867)</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fontAlgn="base">
              <a:lnSpc>
                <a:spcPct val="107000"/>
              </a:lnSpc>
              <a:spcAft>
                <a:spcPts val="9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descr="Olaudah Equiano">
            <a:extLst>
              <a:ext uri="{FF2B5EF4-FFF2-40B4-BE49-F238E27FC236}">
                <a16:creationId xmlns:a16="http://schemas.microsoft.com/office/drawing/2014/main" id="{5D06F111-F9B6-4F3F-BA32-27CCC2EE68AD}"/>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0" y="1814512"/>
            <a:ext cx="5731510" cy="3228975"/>
          </a:xfrm>
          <a:prstGeom prst="rect">
            <a:avLst/>
          </a:prstGeom>
          <a:noFill/>
          <a:ln>
            <a:noFill/>
          </a:ln>
        </p:spPr>
      </p:pic>
    </p:spTree>
    <p:extLst>
      <p:ext uri="{BB962C8B-B14F-4D97-AF65-F5344CB8AC3E}">
        <p14:creationId xmlns:p14="http://schemas.microsoft.com/office/powerpoint/2010/main" val="14638663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103171-0BA0-4AF0-AF05-04AFA1A4A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196400A-EEF6-4A22-927F-5D4785D31AA9}"/>
              </a:ext>
            </a:extLst>
          </p:cNvPr>
          <p:cNvPicPr>
            <a:picLocks noChangeAspect="1"/>
          </p:cNvPicPr>
          <p:nvPr/>
        </p:nvPicPr>
        <p:blipFill rotWithShape="1">
          <a:blip r:embed="rId2"/>
          <a:srcRect l="21950" r="31695" b="-1"/>
          <a:stretch/>
        </p:blipFill>
        <p:spPr>
          <a:xfrm>
            <a:off x="20" y="10"/>
            <a:ext cx="4762480" cy="6857989"/>
          </a:xfrm>
          <a:prstGeom prst="rect">
            <a:avLst/>
          </a:prstGeom>
        </p:spPr>
      </p:pic>
      <p:sp>
        <p:nvSpPr>
          <p:cNvPr id="11" name="Rectangle 10">
            <a:extLst>
              <a:ext uri="{FF2B5EF4-FFF2-40B4-BE49-F238E27FC236}">
                <a16:creationId xmlns:a16="http://schemas.microsoft.com/office/drawing/2014/main" id="{E128B901-D4EA-4C4D-A150-23D2A6DEC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09459" y="1"/>
            <a:ext cx="7482541"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A760B08A-B322-4C79-AB6D-7E4246352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685800"/>
            <a:ext cx="6099101" cy="5486400"/>
          </a:xfrm>
          <a:prstGeom prst="rect">
            <a:avLst/>
          </a:prstGeom>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CF9C2A-9A05-4C04-B676-A29425EC5E3D}"/>
              </a:ext>
            </a:extLst>
          </p:cNvPr>
          <p:cNvSpPr>
            <a:spLocks noGrp="1"/>
          </p:cNvSpPr>
          <p:nvPr>
            <p:ph type="ctrTitle"/>
          </p:nvPr>
        </p:nvSpPr>
        <p:spPr>
          <a:xfrm>
            <a:off x="6238240" y="675638"/>
            <a:ext cx="4762500" cy="1016001"/>
          </a:xfrm>
        </p:spPr>
        <p:txBody>
          <a:bodyPr>
            <a:normAutofit fontScale="90000"/>
          </a:bodyPr>
          <a:lstStyle/>
          <a:p>
            <a:br>
              <a:rPr lang="en-GB" sz="2000" dirty="0"/>
            </a:br>
            <a:r>
              <a:rPr lang="en-GB" sz="2000" dirty="0"/>
              <a:t>Black History Month – Influential Person of the Day</a:t>
            </a:r>
          </a:p>
        </p:txBody>
      </p:sp>
      <p:sp>
        <p:nvSpPr>
          <p:cNvPr id="3" name="Subtitle 2">
            <a:extLst>
              <a:ext uri="{FF2B5EF4-FFF2-40B4-BE49-F238E27FC236}">
                <a16:creationId xmlns:a16="http://schemas.microsoft.com/office/drawing/2014/main" id="{818BD197-927B-452E-8016-0AE0C6033176}"/>
              </a:ext>
            </a:extLst>
          </p:cNvPr>
          <p:cNvSpPr>
            <a:spLocks noGrp="1"/>
          </p:cNvSpPr>
          <p:nvPr>
            <p:ph type="subTitle" idx="1"/>
          </p:nvPr>
        </p:nvSpPr>
        <p:spPr>
          <a:xfrm>
            <a:off x="6096000" y="1920240"/>
            <a:ext cx="4762500" cy="3566161"/>
          </a:xfrm>
        </p:spPr>
        <p:txBody>
          <a:bodyPr>
            <a:normAutofit/>
          </a:bodyPr>
          <a:lstStyle/>
          <a:p>
            <a:endParaRPr lang="en-GB" sz="1800" b="1" dirty="0">
              <a:solidFill>
                <a:srgbClr val="141414"/>
              </a:solidFill>
              <a:latin typeface="Open Sans"/>
              <a:ea typeface="Calibri" panose="020F0502020204030204" pitchFamily="34" charset="0"/>
            </a:endParaRPr>
          </a:p>
          <a:p>
            <a:pPr>
              <a:lnSpc>
                <a:spcPct val="107000"/>
              </a:lnSpc>
              <a:spcAft>
                <a:spcPts val="800"/>
              </a:spcAft>
            </a:pPr>
            <a:r>
              <a:rPr lang="en-GB" sz="2900" b="1" i="0" spc="-15" dirty="0">
                <a:latin typeface="Helvetica" panose="020B0604020202020204" pitchFamily="34" charset="0"/>
                <a:ea typeface="Times New Roman" panose="02020603050405020304" pitchFamily="18" charset="0"/>
                <a:cs typeface="Times New Roman" panose="02020603050405020304" pitchFamily="18" charset="0"/>
              </a:rPr>
              <a:t>Rhianna</a:t>
            </a:r>
          </a:p>
          <a:p>
            <a:pPr>
              <a:lnSpc>
                <a:spcPct val="107000"/>
              </a:lnSpc>
              <a:spcAft>
                <a:spcPts val="800"/>
              </a:spcAft>
            </a:pPr>
            <a:endParaRPr lang="en-GB" sz="2900" b="1" i="0" spc="-15" dirty="0">
              <a:effectLst/>
              <a:latin typeface="Helvetica" panose="020B0604020202020204" pitchFamily="34" charset="0"/>
              <a:ea typeface="Times New Roman" panose="02020603050405020304" pitchFamily="18" charset="0"/>
              <a:cs typeface="Times New Roman" panose="02020603050405020304" pitchFamily="18" charset="0"/>
            </a:endParaRPr>
          </a:p>
          <a:p>
            <a:pPr>
              <a:lnSpc>
                <a:spcPct val="107000"/>
              </a:lnSpc>
              <a:spcAft>
                <a:spcPts val="800"/>
              </a:spcAft>
            </a:pP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Not only a world famous talented musician, </a:t>
            </a:r>
            <a:r>
              <a:rPr lang="en-GB" sz="1800" u="sng" dirty="0">
                <a:solidFill>
                  <a:srgbClr val="185F7D"/>
                </a:solidFill>
                <a:effectLst/>
                <a:latin typeface="Georgia" panose="02040502050405020303" pitchFamily="18" charset="0"/>
                <a:ea typeface="Times New Roman" panose="02020603050405020304" pitchFamily="18" charset="0"/>
                <a:cs typeface="Times New Roman" panose="02020603050405020304" pitchFamily="18" charset="0"/>
                <a:hlinkClick r:id="rId3"/>
              </a:rPr>
              <a:t>RiRi</a:t>
            </a: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 is a mogul. </a:t>
            </a:r>
            <a:r>
              <a:rPr lang="en-GB" sz="1800" dirty="0">
                <a:latin typeface="Georgia" panose="02040502050405020303" pitchFamily="18" charset="0"/>
                <a:ea typeface="Times New Roman" panose="02020603050405020304" pitchFamily="18" charset="0"/>
                <a:cs typeface="Times New Roman" panose="02020603050405020304" pitchFamily="18" charset="0"/>
              </a:rPr>
              <a:t>She has launched</a:t>
            </a: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 incredibly successful brands, </a:t>
            </a:r>
            <a:r>
              <a:rPr lang="en-GB" sz="1800" u="sng" dirty="0">
                <a:solidFill>
                  <a:srgbClr val="185F7D"/>
                </a:solidFill>
                <a:effectLst/>
                <a:latin typeface="Georgia" panose="02040502050405020303" pitchFamily="18" charset="0"/>
                <a:ea typeface="Times New Roman" panose="02020603050405020304" pitchFamily="18" charset="0"/>
                <a:cs typeface="Times New Roman" panose="02020603050405020304" pitchFamily="18" charset="0"/>
                <a:hlinkClick r:id="rId4"/>
              </a:rPr>
              <a:t>Fenty</a:t>
            </a: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 Beauty and Savage X Fenty. </a:t>
            </a:r>
          </a:p>
          <a:p>
            <a:pPr>
              <a:lnSpc>
                <a:spcPct val="107000"/>
              </a:lnSpc>
              <a:spcAft>
                <a:spcPts val="800"/>
              </a:spcAft>
            </a:pPr>
            <a:endParaRPr lang="en-GB" sz="3300" b="1" i="0" spc="-15" dirty="0">
              <a:effectLst/>
              <a:latin typeface="Helvetica" panose="020B0604020202020204" pitchFamily="34" charset="0"/>
              <a:ea typeface="Times New Roman" panose="02020603050405020304" pitchFamily="18" charset="0"/>
              <a:cs typeface="Times New Roman" panose="02020603050405020304" pitchFamily="18" charset="0"/>
            </a:endParaRPr>
          </a:p>
          <a:p>
            <a:pPr fontAlgn="t">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2" name="Picture 11" descr="Rihanna.">
            <a:extLst>
              <a:ext uri="{FF2B5EF4-FFF2-40B4-BE49-F238E27FC236}">
                <a16:creationId xmlns:a16="http://schemas.microsoft.com/office/drawing/2014/main" id="{CE396826-B205-439D-BFA5-CE22F08BF35E}"/>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92710" y="1554162"/>
            <a:ext cx="5731510" cy="4298315"/>
          </a:xfrm>
          <a:prstGeom prst="rect">
            <a:avLst/>
          </a:prstGeom>
          <a:noFill/>
          <a:ln>
            <a:noFill/>
          </a:ln>
        </p:spPr>
      </p:pic>
    </p:spTree>
    <p:extLst>
      <p:ext uri="{BB962C8B-B14F-4D97-AF65-F5344CB8AC3E}">
        <p14:creationId xmlns:p14="http://schemas.microsoft.com/office/powerpoint/2010/main" val="26893883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103171-0BA0-4AF0-AF05-04AFA1A4A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196400A-EEF6-4A22-927F-5D4785D31AA9}"/>
              </a:ext>
            </a:extLst>
          </p:cNvPr>
          <p:cNvPicPr>
            <a:picLocks noChangeAspect="1"/>
          </p:cNvPicPr>
          <p:nvPr/>
        </p:nvPicPr>
        <p:blipFill rotWithShape="1">
          <a:blip r:embed="rId2"/>
          <a:srcRect l="21950" r="31695" b="-1"/>
          <a:stretch/>
        </p:blipFill>
        <p:spPr>
          <a:xfrm>
            <a:off x="20" y="10"/>
            <a:ext cx="4762480" cy="6857989"/>
          </a:xfrm>
          <a:prstGeom prst="rect">
            <a:avLst/>
          </a:prstGeom>
        </p:spPr>
      </p:pic>
      <p:sp>
        <p:nvSpPr>
          <p:cNvPr id="11" name="Rectangle 10">
            <a:extLst>
              <a:ext uri="{FF2B5EF4-FFF2-40B4-BE49-F238E27FC236}">
                <a16:creationId xmlns:a16="http://schemas.microsoft.com/office/drawing/2014/main" id="{E128B901-D4EA-4C4D-A150-23D2A6DEC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09459" y="1"/>
            <a:ext cx="7482541"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A760B08A-B322-4C79-AB6D-7E4246352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685800"/>
            <a:ext cx="6099101" cy="5486400"/>
          </a:xfrm>
          <a:prstGeom prst="rect">
            <a:avLst/>
          </a:prstGeom>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CF9C2A-9A05-4C04-B676-A29425EC5E3D}"/>
              </a:ext>
            </a:extLst>
          </p:cNvPr>
          <p:cNvSpPr>
            <a:spLocks noGrp="1"/>
          </p:cNvSpPr>
          <p:nvPr>
            <p:ph type="ctrTitle"/>
          </p:nvPr>
        </p:nvSpPr>
        <p:spPr>
          <a:xfrm>
            <a:off x="6238240" y="675638"/>
            <a:ext cx="4762500" cy="1016001"/>
          </a:xfrm>
        </p:spPr>
        <p:txBody>
          <a:bodyPr>
            <a:normAutofit fontScale="90000"/>
          </a:bodyPr>
          <a:lstStyle/>
          <a:p>
            <a:br>
              <a:rPr lang="en-GB" sz="2000" dirty="0"/>
            </a:br>
            <a:r>
              <a:rPr lang="en-GB" sz="2000" dirty="0"/>
              <a:t>Black History Month – Influential Person of the Day</a:t>
            </a:r>
          </a:p>
        </p:txBody>
      </p:sp>
      <p:sp>
        <p:nvSpPr>
          <p:cNvPr id="3" name="Subtitle 2">
            <a:extLst>
              <a:ext uri="{FF2B5EF4-FFF2-40B4-BE49-F238E27FC236}">
                <a16:creationId xmlns:a16="http://schemas.microsoft.com/office/drawing/2014/main" id="{818BD197-927B-452E-8016-0AE0C6033176}"/>
              </a:ext>
            </a:extLst>
          </p:cNvPr>
          <p:cNvSpPr>
            <a:spLocks noGrp="1"/>
          </p:cNvSpPr>
          <p:nvPr>
            <p:ph type="subTitle" idx="1"/>
          </p:nvPr>
        </p:nvSpPr>
        <p:spPr>
          <a:xfrm>
            <a:off x="6096000" y="1920240"/>
            <a:ext cx="4762500" cy="3566161"/>
          </a:xfrm>
        </p:spPr>
        <p:txBody>
          <a:bodyPr>
            <a:normAutofit fontScale="70000" lnSpcReduction="20000"/>
          </a:bodyPr>
          <a:lstStyle/>
          <a:p>
            <a:endParaRPr lang="en-GB" sz="1800" b="1" dirty="0">
              <a:solidFill>
                <a:srgbClr val="141414"/>
              </a:solidFill>
              <a:latin typeface="Open Sans"/>
              <a:ea typeface="Calibri" panose="020F0502020204030204" pitchFamily="34" charset="0"/>
            </a:endParaRPr>
          </a:p>
          <a:p>
            <a:pPr>
              <a:lnSpc>
                <a:spcPct val="107000"/>
              </a:lnSpc>
              <a:spcAft>
                <a:spcPts val="800"/>
              </a:spcAft>
            </a:pPr>
            <a:r>
              <a:rPr lang="en-GB" sz="1800" b="1" spc="-15" dirty="0">
                <a:effectLst/>
                <a:latin typeface="Helvetica" panose="020B0604020202020204" pitchFamily="34" charset="0"/>
                <a:ea typeface="Times New Roman" panose="02020603050405020304" pitchFamily="18" charset="0"/>
                <a:cs typeface="Times New Roman" panose="02020603050405020304" pitchFamily="18" charset="0"/>
              </a:rPr>
              <a:t>Jo Martin in the first black woman to play the Doctor in "Doctor Who" in the show's 57-year history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900" b="1" i="0" spc="-15" dirty="0">
              <a:effectLst/>
              <a:latin typeface="Helvetica" panose="020B0604020202020204" pitchFamily="34" charset="0"/>
              <a:ea typeface="Times New Roman" panose="02020603050405020304" pitchFamily="18" charset="0"/>
              <a:cs typeface="Times New Roman" panose="02020603050405020304" pitchFamily="18" charset="0"/>
            </a:endParaRPr>
          </a:p>
          <a:p>
            <a:pPr>
              <a:lnSpc>
                <a:spcPct val="107000"/>
              </a:lnSpc>
              <a:spcAft>
                <a:spcPts val="800"/>
              </a:spcAft>
            </a:pP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The British actress previously played Natalie Crouch on the </a:t>
            </a:r>
            <a:r>
              <a:rPr lang="en-GB" sz="1800" u="sng" dirty="0">
                <a:solidFill>
                  <a:srgbClr val="185F7D"/>
                </a:solidFill>
                <a:effectLst/>
                <a:latin typeface="Georgia" panose="02040502050405020303" pitchFamily="18" charset="0"/>
                <a:ea typeface="Times New Roman" panose="02020603050405020304" pitchFamily="18" charset="0"/>
                <a:cs typeface="Times New Roman" panose="02020603050405020304" pitchFamily="18" charset="0"/>
                <a:hlinkClick r:id="rId3"/>
              </a:rPr>
              <a:t>BBC</a:t>
            </a: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 sitcom, "The Crouches," and played neurosurgeon Max </a:t>
            </a:r>
            <a:r>
              <a:rPr lang="en-GB" sz="1800" dirty="0" err="1">
                <a:effectLst/>
                <a:latin typeface="Georgia" panose="02040502050405020303" pitchFamily="18" charset="0"/>
                <a:ea typeface="Times New Roman" panose="02020603050405020304" pitchFamily="18" charset="0"/>
                <a:cs typeface="Times New Roman" panose="02020603050405020304" pitchFamily="18" charset="0"/>
              </a:rPr>
              <a:t>McGerry</a:t>
            </a: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 on the BBC medical drama "</a:t>
            </a:r>
            <a:r>
              <a:rPr lang="en-GB" sz="1800" dirty="0" err="1">
                <a:effectLst/>
                <a:latin typeface="Georgia" panose="02040502050405020303" pitchFamily="18" charset="0"/>
                <a:ea typeface="Times New Roman" panose="02020603050405020304" pitchFamily="18" charset="0"/>
                <a:cs typeface="Times New Roman" panose="02020603050405020304" pitchFamily="18" charset="0"/>
              </a:rPr>
              <a:t>Holby</a:t>
            </a: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 City."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This year, Martin makes history as the first black woman to play the Doctor in "</a:t>
            </a:r>
            <a:r>
              <a:rPr lang="en-GB" sz="1800" u="sng" dirty="0">
                <a:solidFill>
                  <a:srgbClr val="185F7D"/>
                </a:solidFill>
                <a:effectLst/>
                <a:latin typeface="Georgia" panose="02040502050405020303" pitchFamily="18" charset="0"/>
                <a:ea typeface="Times New Roman" panose="02020603050405020304" pitchFamily="18" charset="0"/>
                <a:cs typeface="Times New Roman" panose="02020603050405020304" pitchFamily="18" charset="0"/>
                <a:hlinkClick r:id="rId4"/>
              </a:rPr>
              <a:t>Doctor Who</a:t>
            </a: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 She shared the news in a Facebook post in January.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"This Sunday I am in Doctor Who, I have longed to be in this show. Watched it throughout my childhood wishing I was a dalek," she wrote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3300" b="1" i="0" spc="-15" dirty="0">
              <a:effectLst/>
              <a:latin typeface="Helvetica" panose="020B0604020202020204" pitchFamily="34" charset="0"/>
              <a:ea typeface="Times New Roman" panose="02020603050405020304" pitchFamily="18" charset="0"/>
              <a:cs typeface="Times New Roman" panose="02020603050405020304" pitchFamily="18" charset="0"/>
            </a:endParaRPr>
          </a:p>
          <a:p>
            <a:pPr fontAlgn="t">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descr="Jo Martin.">
            <a:extLst>
              <a:ext uri="{FF2B5EF4-FFF2-40B4-BE49-F238E27FC236}">
                <a16:creationId xmlns:a16="http://schemas.microsoft.com/office/drawing/2014/main" id="{E59E6C44-0C01-4D62-BB6A-01927DDF8934}"/>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49530" y="1556067"/>
            <a:ext cx="5731510" cy="4294505"/>
          </a:xfrm>
          <a:prstGeom prst="rect">
            <a:avLst/>
          </a:prstGeom>
          <a:noFill/>
          <a:ln>
            <a:noFill/>
          </a:ln>
        </p:spPr>
      </p:pic>
    </p:spTree>
    <p:extLst>
      <p:ext uri="{BB962C8B-B14F-4D97-AF65-F5344CB8AC3E}">
        <p14:creationId xmlns:p14="http://schemas.microsoft.com/office/powerpoint/2010/main" val="1017351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103171-0BA0-4AF0-AF05-04AFA1A4A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196400A-EEF6-4A22-927F-5D4785D31AA9}"/>
              </a:ext>
            </a:extLst>
          </p:cNvPr>
          <p:cNvPicPr>
            <a:picLocks noChangeAspect="1"/>
          </p:cNvPicPr>
          <p:nvPr/>
        </p:nvPicPr>
        <p:blipFill rotWithShape="1">
          <a:blip r:embed="rId2"/>
          <a:srcRect l="21950" r="31695" b="-1"/>
          <a:stretch/>
        </p:blipFill>
        <p:spPr>
          <a:xfrm>
            <a:off x="20" y="10"/>
            <a:ext cx="4762480" cy="6857989"/>
          </a:xfrm>
          <a:prstGeom prst="rect">
            <a:avLst/>
          </a:prstGeom>
        </p:spPr>
      </p:pic>
      <p:sp>
        <p:nvSpPr>
          <p:cNvPr id="11" name="Rectangle 10">
            <a:extLst>
              <a:ext uri="{FF2B5EF4-FFF2-40B4-BE49-F238E27FC236}">
                <a16:creationId xmlns:a16="http://schemas.microsoft.com/office/drawing/2014/main" id="{E128B901-D4EA-4C4D-A150-23D2A6DEC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09459" y="1"/>
            <a:ext cx="7482541"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A760B08A-B322-4C79-AB6D-7E4246352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685800"/>
            <a:ext cx="6099101" cy="5486400"/>
          </a:xfrm>
          <a:prstGeom prst="rect">
            <a:avLst/>
          </a:prstGeom>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CF9C2A-9A05-4C04-B676-A29425EC5E3D}"/>
              </a:ext>
            </a:extLst>
          </p:cNvPr>
          <p:cNvSpPr>
            <a:spLocks noGrp="1"/>
          </p:cNvSpPr>
          <p:nvPr>
            <p:ph type="ctrTitle"/>
          </p:nvPr>
        </p:nvSpPr>
        <p:spPr>
          <a:xfrm>
            <a:off x="6238240" y="675638"/>
            <a:ext cx="4762500" cy="1016001"/>
          </a:xfrm>
        </p:spPr>
        <p:txBody>
          <a:bodyPr>
            <a:normAutofit fontScale="90000"/>
          </a:bodyPr>
          <a:lstStyle/>
          <a:p>
            <a:br>
              <a:rPr lang="en-GB" sz="2000" dirty="0"/>
            </a:br>
            <a:r>
              <a:rPr lang="en-GB" sz="2000" dirty="0"/>
              <a:t>Black History Month – Influential Person of the Day</a:t>
            </a:r>
          </a:p>
        </p:txBody>
      </p:sp>
      <p:sp>
        <p:nvSpPr>
          <p:cNvPr id="3" name="Subtitle 2">
            <a:extLst>
              <a:ext uri="{FF2B5EF4-FFF2-40B4-BE49-F238E27FC236}">
                <a16:creationId xmlns:a16="http://schemas.microsoft.com/office/drawing/2014/main" id="{818BD197-927B-452E-8016-0AE0C6033176}"/>
              </a:ext>
            </a:extLst>
          </p:cNvPr>
          <p:cNvSpPr>
            <a:spLocks noGrp="1"/>
          </p:cNvSpPr>
          <p:nvPr>
            <p:ph type="subTitle" idx="1"/>
          </p:nvPr>
        </p:nvSpPr>
        <p:spPr>
          <a:xfrm>
            <a:off x="6096000" y="1920240"/>
            <a:ext cx="4762500" cy="3566161"/>
          </a:xfrm>
        </p:spPr>
        <p:txBody>
          <a:bodyPr>
            <a:normAutofit fontScale="62500" lnSpcReduction="20000"/>
          </a:bodyPr>
          <a:lstStyle/>
          <a:p>
            <a:endParaRPr lang="en-GB" sz="1800" b="1" dirty="0">
              <a:solidFill>
                <a:srgbClr val="141414"/>
              </a:solidFill>
              <a:latin typeface="Open Sans"/>
              <a:ea typeface="Calibri" panose="020F0502020204030204" pitchFamily="34" charset="0"/>
            </a:endParaRPr>
          </a:p>
          <a:p>
            <a:pPr>
              <a:lnSpc>
                <a:spcPct val="107000"/>
              </a:lnSpc>
              <a:spcAft>
                <a:spcPts val="800"/>
              </a:spcAft>
            </a:pPr>
            <a:r>
              <a:rPr lang="en-GB" sz="1800" b="1" spc="-15" dirty="0">
                <a:effectLst/>
                <a:latin typeface="Helvetica" panose="020B0604020202020204" pitchFamily="34" charset="0"/>
                <a:ea typeface="Times New Roman" panose="02020603050405020304" pitchFamily="18" charset="0"/>
                <a:cs typeface="Times New Roman" panose="02020603050405020304" pitchFamily="18" charset="0"/>
              </a:rPr>
              <a:t>South Sudanese-Australian supermodel </a:t>
            </a:r>
            <a:r>
              <a:rPr lang="en-GB" sz="1800" b="1" spc="-15" dirty="0" err="1">
                <a:effectLst/>
                <a:latin typeface="Helvetica" panose="020B0604020202020204" pitchFamily="34" charset="0"/>
                <a:ea typeface="Times New Roman" panose="02020603050405020304" pitchFamily="18" charset="0"/>
                <a:cs typeface="Times New Roman" panose="02020603050405020304" pitchFamily="18" charset="0"/>
              </a:rPr>
              <a:t>Adut</a:t>
            </a:r>
            <a:r>
              <a:rPr lang="en-GB" sz="1800" b="1" spc="-15" dirty="0">
                <a:effectLst/>
                <a:latin typeface="Helvetica" panose="020B0604020202020204" pitchFamily="34" charset="0"/>
                <a:ea typeface="Times New Roman" panose="02020603050405020304" pitchFamily="18" charset="0"/>
                <a:cs typeface="Times New Roman" panose="02020603050405020304" pitchFamily="18" charset="0"/>
              </a:rPr>
              <a:t> Akech </a:t>
            </a:r>
            <a:r>
              <a:rPr lang="en-GB" sz="1800" b="1" spc="-15" dirty="0" err="1">
                <a:effectLst/>
                <a:latin typeface="Helvetica" panose="020B0604020202020204" pitchFamily="34" charset="0"/>
                <a:ea typeface="Times New Roman" panose="02020603050405020304" pitchFamily="18" charset="0"/>
                <a:cs typeface="Times New Roman" panose="02020603050405020304" pitchFamily="18" charset="0"/>
              </a:rPr>
              <a:t>Bior</a:t>
            </a:r>
            <a:r>
              <a:rPr lang="en-GB" sz="1800" b="1" spc="-15" dirty="0">
                <a:effectLst/>
                <a:latin typeface="Helvetica" panose="020B0604020202020204" pitchFamily="34" charset="0"/>
                <a:ea typeface="Times New Roman" panose="02020603050405020304" pitchFamily="18" charset="0"/>
                <a:cs typeface="Times New Roman" panose="02020603050405020304" pitchFamily="18" charset="0"/>
              </a:rPr>
              <a:t> is working with the UN to help refugees.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900" b="1" i="0" spc="-15" dirty="0">
              <a:effectLst/>
              <a:latin typeface="Helvetica" panose="020B0604020202020204" pitchFamily="34" charset="0"/>
              <a:ea typeface="Times New Roman" panose="02020603050405020304" pitchFamily="18" charset="0"/>
              <a:cs typeface="Times New Roman" panose="02020603050405020304" pitchFamily="18" charset="0"/>
            </a:endParaRPr>
          </a:p>
          <a:p>
            <a:pPr>
              <a:lnSpc>
                <a:spcPct val="107000"/>
              </a:lnSpc>
              <a:spcAft>
                <a:spcPts val="800"/>
              </a:spcAft>
            </a:pP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A former child </a:t>
            </a:r>
            <a:r>
              <a:rPr lang="en-GB" sz="1800" u="sng" dirty="0">
                <a:solidFill>
                  <a:srgbClr val="185F7D"/>
                </a:solidFill>
                <a:effectLst/>
                <a:latin typeface="Georgia" panose="02040502050405020303" pitchFamily="18" charset="0"/>
                <a:ea typeface="Times New Roman" panose="02020603050405020304" pitchFamily="18" charset="0"/>
                <a:cs typeface="Times New Roman" panose="02020603050405020304" pitchFamily="18" charset="0"/>
                <a:hlinkClick r:id="rId3"/>
              </a:rPr>
              <a:t>refugee</a:t>
            </a: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 herself, 20-year-old </a:t>
            </a:r>
            <a:r>
              <a:rPr lang="en-GB" sz="1800" u="sng" dirty="0">
                <a:solidFill>
                  <a:srgbClr val="185F7D"/>
                </a:solidFill>
                <a:effectLst/>
                <a:latin typeface="Georgia" panose="02040502050405020303" pitchFamily="18" charset="0"/>
                <a:ea typeface="Times New Roman" panose="02020603050405020304" pitchFamily="18" charset="0"/>
                <a:cs typeface="Times New Roman" panose="02020603050405020304" pitchFamily="18" charset="0"/>
                <a:hlinkClick r:id="rId4"/>
              </a:rPr>
              <a:t>Akech</a:t>
            </a: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 was recently featured on Time's 100 Next List (the only model this year). She made her international debut walking for Saint Laurent during Paris Fashion Week, and in 2019, she was named Model of the Year at the British Fashion Awards.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In a recent interview she spoke on what it means to be a refugee. "You don't wake up thinking, I'm going to be a refugee," she said. "The only difference between a refugee and someone who grew up in the Western world is that we were forced out of our own country, out of our homes, because of fear – not out of choice."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3300" b="1" i="0" spc="-15" dirty="0">
              <a:effectLst/>
              <a:latin typeface="Helvetica" panose="020B0604020202020204" pitchFamily="34" charset="0"/>
              <a:ea typeface="Times New Roman" panose="02020603050405020304" pitchFamily="18" charset="0"/>
              <a:cs typeface="Times New Roman" panose="02020603050405020304" pitchFamily="18" charset="0"/>
            </a:endParaRPr>
          </a:p>
          <a:p>
            <a:pPr fontAlgn="t">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2" name="Picture 11" descr="Adut Akech">
            <a:extLst>
              <a:ext uri="{FF2B5EF4-FFF2-40B4-BE49-F238E27FC236}">
                <a16:creationId xmlns:a16="http://schemas.microsoft.com/office/drawing/2014/main" id="{6568F307-B644-481B-B5CA-EA5DE3076396}"/>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21590" y="1554162"/>
            <a:ext cx="5731510" cy="4298315"/>
          </a:xfrm>
          <a:prstGeom prst="rect">
            <a:avLst/>
          </a:prstGeom>
          <a:noFill/>
          <a:ln>
            <a:noFill/>
          </a:ln>
        </p:spPr>
      </p:pic>
    </p:spTree>
    <p:extLst>
      <p:ext uri="{BB962C8B-B14F-4D97-AF65-F5344CB8AC3E}">
        <p14:creationId xmlns:p14="http://schemas.microsoft.com/office/powerpoint/2010/main" val="8034597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103171-0BA0-4AF0-AF05-04AFA1A4A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196400A-EEF6-4A22-927F-5D4785D31AA9}"/>
              </a:ext>
            </a:extLst>
          </p:cNvPr>
          <p:cNvPicPr>
            <a:picLocks noChangeAspect="1"/>
          </p:cNvPicPr>
          <p:nvPr/>
        </p:nvPicPr>
        <p:blipFill rotWithShape="1">
          <a:blip r:embed="rId2"/>
          <a:srcRect l="21950" r="31695" b="-1"/>
          <a:stretch/>
        </p:blipFill>
        <p:spPr>
          <a:xfrm>
            <a:off x="20" y="10"/>
            <a:ext cx="4762480" cy="6857989"/>
          </a:xfrm>
          <a:prstGeom prst="rect">
            <a:avLst/>
          </a:prstGeom>
        </p:spPr>
      </p:pic>
      <p:sp>
        <p:nvSpPr>
          <p:cNvPr id="11" name="Rectangle 10">
            <a:extLst>
              <a:ext uri="{FF2B5EF4-FFF2-40B4-BE49-F238E27FC236}">
                <a16:creationId xmlns:a16="http://schemas.microsoft.com/office/drawing/2014/main" id="{E128B901-D4EA-4C4D-A150-23D2A6DEC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09459" y="1"/>
            <a:ext cx="7482541"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A760B08A-B322-4C79-AB6D-7E4246352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685800"/>
            <a:ext cx="6099101" cy="5486400"/>
          </a:xfrm>
          <a:prstGeom prst="rect">
            <a:avLst/>
          </a:prstGeom>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CF9C2A-9A05-4C04-B676-A29425EC5E3D}"/>
              </a:ext>
            </a:extLst>
          </p:cNvPr>
          <p:cNvSpPr>
            <a:spLocks noGrp="1"/>
          </p:cNvSpPr>
          <p:nvPr>
            <p:ph type="ctrTitle"/>
          </p:nvPr>
        </p:nvSpPr>
        <p:spPr>
          <a:xfrm>
            <a:off x="6238240" y="675638"/>
            <a:ext cx="4762500" cy="1016001"/>
          </a:xfrm>
        </p:spPr>
        <p:txBody>
          <a:bodyPr>
            <a:normAutofit fontScale="90000"/>
          </a:bodyPr>
          <a:lstStyle/>
          <a:p>
            <a:br>
              <a:rPr lang="en-GB" sz="2000" dirty="0"/>
            </a:br>
            <a:r>
              <a:rPr lang="en-GB" sz="2000" dirty="0"/>
              <a:t>Black History Month – Influential Person of the Day</a:t>
            </a:r>
          </a:p>
        </p:txBody>
      </p:sp>
      <p:sp>
        <p:nvSpPr>
          <p:cNvPr id="3" name="Subtitle 2">
            <a:extLst>
              <a:ext uri="{FF2B5EF4-FFF2-40B4-BE49-F238E27FC236}">
                <a16:creationId xmlns:a16="http://schemas.microsoft.com/office/drawing/2014/main" id="{818BD197-927B-452E-8016-0AE0C6033176}"/>
              </a:ext>
            </a:extLst>
          </p:cNvPr>
          <p:cNvSpPr>
            <a:spLocks noGrp="1"/>
          </p:cNvSpPr>
          <p:nvPr>
            <p:ph type="subTitle" idx="1"/>
          </p:nvPr>
        </p:nvSpPr>
        <p:spPr>
          <a:xfrm>
            <a:off x="6096000" y="1920240"/>
            <a:ext cx="4762500" cy="3566161"/>
          </a:xfrm>
        </p:spPr>
        <p:txBody>
          <a:bodyPr>
            <a:normAutofit fontScale="85000" lnSpcReduction="10000"/>
          </a:bodyPr>
          <a:lstStyle/>
          <a:p>
            <a:endParaRPr lang="en-GB" sz="1800" b="1" dirty="0">
              <a:solidFill>
                <a:srgbClr val="141414"/>
              </a:solidFill>
              <a:latin typeface="Open Sans"/>
              <a:ea typeface="Calibri" panose="020F0502020204030204" pitchFamily="34" charset="0"/>
            </a:endParaRPr>
          </a:p>
          <a:p>
            <a:pPr>
              <a:lnSpc>
                <a:spcPct val="107000"/>
              </a:lnSpc>
              <a:spcAft>
                <a:spcPts val="800"/>
              </a:spcAft>
            </a:pPr>
            <a:r>
              <a:rPr lang="en-GB" sz="1800" b="1" spc="-15" dirty="0">
                <a:effectLst/>
                <a:latin typeface="Helvetica" panose="020B0604020202020204" pitchFamily="34" charset="0"/>
                <a:ea typeface="Times New Roman" panose="02020603050405020304" pitchFamily="18" charset="0"/>
                <a:cs typeface="Times New Roman" panose="02020603050405020304" pitchFamily="18" charset="0"/>
              </a:rPr>
              <a:t>History's most decorated track and field Olympian, Allyson Felix, stands up for maternity protections.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u="sng" dirty="0">
                <a:solidFill>
                  <a:srgbClr val="185F7D"/>
                </a:solidFill>
                <a:effectLst/>
                <a:latin typeface="Georgia" panose="02040502050405020303" pitchFamily="18" charset="0"/>
                <a:ea typeface="Times New Roman" panose="02020603050405020304" pitchFamily="18" charset="0"/>
                <a:cs typeface="Times New Roman" panose="02020603050405020304" pitchFamily="18" charset="0"/>
                <a:hlinkClick r:id="rId3"/>
              </a:rPr>
              <a:t>Felix</a:t>
            </a: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 is one of the most decorated track and field athletes in history with nine </a:t>
            </a:r>
            <a:r>
              <a:rPr lang="en-GB" sz="1800" u="sng" dirty="0">
                <a:solidFill>
                  <a:srgbClr val="185F7D"/>
                </a:solidFill>
                <a:effectLst/>
                <a:latin typeface="Georgia" panose="02040502050405020303" pitchFamily="18" charset="0"/>
                <a:ea typeface="Times New Roman" panose="02020603050405020304" pitchFamily="18" charset="0"/>
                <a:cs typeface="Times New Roman" panose="02020603050405020304" pitchFamily="18" charset="0"/>
                <a:hlinkClick r:id="rId4"/>
              </a:rPr>
              <a:t>Olympic medals</a:t>
            </a: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 — a record she shares with Jamaican sprinter Merlene Ottey. Six of Felix's Olympic medals are gold, the most of any female track and field star.</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Even more incredibly, she won gold at the World Championships after becoming a mother in late 2018.,</a:t>
            </a:r>
            <a:endParaRPr lang="en-GB" sz="3300" b="1" i="0" spc="-15" dirty="0">
              <a:effectLst/>
              <a:latin typeface="Helvetica" panose="020B0604020202020204" pitchFamily="34" charset="0"/>
              <a:ea typeface="Times New Roman" panose="02020603050405020304" pitchFamily="18" charset="0"/>
              <a:cs typeface="Times New Roman" panose="02020603050405020304" pitchFamily="18" charset="0"/>
            </a:endParaRPr>
          </a:p>
          <a:p>
            <a:pPr fontAlgn="t">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descr="Allyson Felix.">
            <a:extLst>
              <a:ext uri="{FF2B5EF4-FFF2-40B4-BE49-F238E27FC236}">
                <a16:creationId xmlns:a16="http://schemas.microsoft.com/office/drawing/2014/main" id="{72F65B41-F760-472B-AED2-9F9A1A27F2CB}"/>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40640" y="1554162"/>
            <a:ext cx="5731510" cy="4298315"/>
          </a:xfrm>
          <a:prstGeom prst="rect">
            <a:avLst/>
          </a:prstGeom>
          <a:noFill/>
          <a:ln>
            <a:noFill/>
          </a:ln>
        </p:spPr>
      </p:pic>
    </p:spTree>
    <p:extLst>
      <p:ext uri="{BB962C8B-B14F-4D97-AF65-F5344CB8AC3E}">
        <p14:creationId xmlns:p14="http://schemas.microsoft.com/office/powerpoint/2010/main" val="13837293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103171-0BA0-4AF0-AF05-04AFA1A4A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196400A-EEF6-4A22-927F-5D4785D31AA9}"/>
              </a:ext>
            </a:extLst>
          </p:cNvPr>
          <p:cNvPicPr>
            <a:picLocks noChangeAspect="1"/>
          </p:cNvPicPr>
          <p:nvPr/>
        </p:nvPicPr>
        <p:blipFill rotWithShape="1">
          <a:blip r:embed="rId2"/>
          <a:srcRect l="21950" r="31695" b="-1"/>
          <a:stretch/>
        </p:blipFill>
        <p:spPr>
          <a:xfrm>
            <a:off x="20" y="10"/>
            <a:ext cx="4762480" cy="6857989"/>
          </a:xfrm>
          <a:prstGeom prst="rect">
            <a:avLst/>
          </a:prstGeom>
        </p:spPr>
      </p:pic>
      <p:sp>
        <p:nvSpPr>
          <p:cNvPr id="11" name="Rectangle 10">
            <a:extLst>
              <a:ext uri="{FF2B5EF4-FFF2-40B4-BE49-F238E27FC236}">
                <a16:creationId xmlns:a16="http://schemas.microsoft.com/office/drawing/2014/main" id="{E128B901-D4EA-4C4D-A150-23D2A6DEC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09459" y="1"/>
            <a:ext cx="7482541"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A760B08A-B322-4C79-AB6D-7E4246352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685800"/>
            <a:ext cx="6099101" cy="5486400"/>
          </a:xfrm>
          <a:prstGeom prst="rect">
            <a:avLst/>
          </a:prstGeom>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CF9C2A-9A05-4C04-B676-A29425EC5E3D}"/>
              </a:ext>
            </a:extLst>
          </p:cNvPr>
          <p:cNvSpPr>
            <a:spLocks noGrp="1"/>
          </p:cNvSpPr>
          <p:nvPr>
            <p:ph type="ctrTitle"/>
          </p:nvPr>
        </p:nvSpPr>
        <p:spPr>
          <a:xfrm>
            <a:off x="6238240" y="675638"/>
            <a:ext cx="4762500" cy="1016001"/>
          </a:xfrm>
        </p:spPr>
        <p:txBody>
          <a:bodyPr>
            <a:normAutofit fontScale="90000"/>
          </a:bodyPr>
          <a:lstStyle/>
          <a:p>
            <a:br>
              <a:rPr lang="en-GB" sz="2000" dirty="0"/>
            </a:br>
            <a:r>
              <a:rPr lang="en-GB" sz="2000" dirty="0"/>
              <a:t>Black History Month – Influential Person of the Day</a:t>
            </a:r>
          </a:p>
        </p:txBody>
      </p:sp>
      <p:sp>
        <p:nvSpPr>
          <p:cNvPr id="3" name="Subtitle 2">
            <a:extLst>
              <a:ext uri="{FF2B5EF4-FFF2-40B4-BE49-F238E27FC236}">
                <a16:creationId xmlns:a16="http://schemas.microsoft.com/office/drawing/2014/main" id="{818BD197-927B-452E-8016-0AE0C6033176}"/>
              </a:ext>
            </a:extLst>
          </p:cNvPr>
          <p:cNvSpPr>
            <a:spLocks noGrp="1"/>
          </p:cNvSpPr>
          <p:nvPr>
            <p:ph type="subTitle" idx="1"/>
          </p:nvPr>
        </p:nvSpPr>
        <p:spPr>
          <a:xfrm>
            <a:off x="6096000" y="1920240"/>
            <a:ext cx="4762500" cy="3566161"/>
          </a:xfrm>
        </p:spPr>
        <p:txBody>
          <a:bodyPr>
            <a:normAutofit fontScale="62500" lnSpcReduction="20000"/>
          </a:bodyPr>
          <a:lstStyle/>
          <a:p>
            <a:endParaRPr lang="en-GB" sz="1800" b="1" dirty="0">
              <a:solidFill>
                <a:srgbClr val="141414"/>
              </a:solidFill>
              <a:latin typeface="Open Sans"/>
              <a:ea typeface="Calibri" panose="020F0502020204030204" pitchFamily="34" charset="0"/>
            </a:endParaRPr>
          </a:p>
          <a:p>
            <a:pPr>
              <a:lnSpc>
                <a:spcPct val="107000"/>
              </a:lnSpc>
              <a:spcAft>
                <a:spcPts val="800"/>
              </a:spcAft>
            </a:pPr>
            <a:r>
              <a:rPr lang="en-GB" sz="1800" b="1" spc="-15" dirty="0">
                <a:effectLst/>
                <a:latin typeface="Helvetica" panose="020B0604020202020204" pitchFamily="34" charset="0"/>
                <a:ea typeface="Times New Roman" panose="02020603050405020304" pitchFamily="18" charset="0"/>
                <a:cs typeface="Times New Roman" panose="02020603050405020304" pitchFamily="18" charset="0"/>
              </a:rPr>
              <a:t>Lizzo was the most nominated artist at the 2020 Grammys.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u="sng" dirty="0">
                <a:solidFill>
                  <a:srgbClr val="185F7D"/>
                </a:solidFill>
                <a:effectLst/>
                <a:latin typeface="Georgia" panose="02040502050405020303" pitchFamily="18" charset="0"/>
                <a:ea typeface="Times New Roman" panose="02020603050405020304" pitchFamily="18" charset="0"/>
                <a:cs typeface="Times New Roman" panose="02020603050405020304" pitchFamily="18" charset="0"/>
                <a:hlinkClick r:id="rId3"/>
              </a:rPr>
              <a:t>Lizzo</a:t>
            </a: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 shot to fame in 2019 with the release of her third studio album, "</a:t>
            </a:r>
            <a:r>
              <a:rPr lang="en-GB" sz="1800" dirty="0" err="1">
                <a:effectLst/>
                <a:latin typeface="Georgia" panose="02040502050405020303" pitchFamily="18" charset="0"/>
                <a:ea typeface="Times New Roman" panose="02020603050405020304" pitchFamily="18" charset="0"/>
                <a:cs typeface="Times New Roman" panose="02020603050405020304" pitchFamily="18" charset="0"/>
              </a:rPr>
              <a:t>Cuz</a:t>
            </a: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 I Love You." Her most played song was "Juice," but the success of the album popularized two of her previous singles, "Truth Hurts" and "Good as Hell," which were released in 2017 and 2016, respectively. In 2019, Time named the singer, dancer, and flutist Entertainer of the Year.</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She was nominated for eight awards at the </a:t>
            </a:r>
            <a:r>
              <a:rPr lang="en-GB" sz="1800" u="sng" dirty="0">
                <a:solidFill>
                  <a:srgbClr val="185F7D"/>
                </a:solidFill>
                <a:effectLst/>
                <a:latin typeface="Georgia" panose="02040502050405020303" pitchFamily="18" charset="0"/>
                <a:ea typeface="Times New Roman" panose="02020603050405020304" pitchFamily="18" charset="0"/>
                <a:cs typeface="Times New Roman" panose="02020603050405020304" pitchFamily="18" charset="0"/>
                <a:hlinkClick r:id="rId4"/>
              </a:rPr>
              <a:t>62nd Annual Grammy Awards</a:t>
            </a: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 on January 2020 and won three.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Along with her work as a musician, Lizzo has been a champion for body positivity. After facing criticism for wearing a thong dress to a Lakers game, she took to </a:t>
            </a:r>
            <a:r>
              <a:rPr lang="en-GB" sz="1800" u="sng" dirty="0">
                <a:solidFill>
                  <a:srgbClr val="185F7D"/>
                </a:solidFill>
                <a:effectLst/>
                <a:latin typeface="Georgia" panose="02040502050405020303" pitchFamily="18" charset="0"/>
                <a:ea typeface="Times New Roman" panose="02020603050405020304" pitchFamily="18" charset="0"/>
                <a:cs typeface="Times New Roman" panose="02020603050405020304" pitchFamily="18" charset="0"/>
                <a:hlinkClick r:id="rId5"/>
              </a:rPr>
              <a:t>Instagram</a:t>
            </a: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 to spread a message of acceptance: "Who I am, and the essence of me, and the things that I choose to do as a grown woman, can inspire you to do the same. They don't have to be like me – you need to be like you, and never ever let somebody stop you or shame you from being yourself."</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2" name="Picture 11" descr="Lizzo">
            <a:extLst>
              <a:ext uri="{FF2B5EF4-FFF2-40B4-BE49-F238E27FC236}">
                <a16:creationId xmlns:a16="http://schemas.microsoft.com/office/drawing/2014/main" id="{3A3EB385-3A2C-4289-8213-C9D60DA3F473}"/>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49530" y="1554162"/>
            <a:ext cx="5731510" cy="4298315"/>
          </a:xfrm>
          <a:prstGeom prst="rect">
            <a:avLst/>
          </a:prstGeom>
          <a:noFill/>
          <a:ln>
            <a:noFill/>
          </a:ln>
        </p:spPr>
      </p:pic>
    </p:spTree>
    <p:extLst>
      <p:ext uri="{BB962C8B-B14F-4D97-AF65-F5344CB8AC3E}">
        <p14:creationId xmlns:p14="http://schemas.microsoft.com/office/powerpoint/2010/main" val="28906717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103171-0BA0-4AF0-AF05-04AFA1A4A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196400A-EEF6-4A22-927F-5D4785D31AA9}"/>
              </a:ext>
            </a:extLst>
          </p:cNvPr>
          <p:cNvPicPr>
            <a:picLocks noChangeAspect="1"/>
          </p:cNvPicPr>
          <p:nvPr/>
        </p:nvPicPr>
        <p:blipFill rotWithShape="1">
          <a:blip r:embed="rId2"/>
          <a:srcRect l="21950" r="31695" b="-1"/>
          <a:stretch/>
        </p:blipFill>
        <p:spPr>
          <a:xfrm>
            <a:off x="20" y="10"/>
            <a:ext cx="4762480" cy="6857989"/>
          </a:xfrm>
          <a:prstGeom prst="rect">
            <a:avLst/>
          </a:prstGeom>
        </p:spPr>
      </p:pic>
      <p:sp>
        <p:nvSpPr>
          <p:cNvPr id="11" name="Rectangle 10">
            <a:extLst>
              <a:ext uri="{FF2B5EF4-FFF2-40B4-BE49-F238E27FC236}">
                <a16:creationId xmlns:a16="http://schemas.microsoft.com/office/drawing/2014/main" id="{E128B901-D4EA-4C4D-A150-23D2A6DEC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09459" y="1"/>
            <a:ext cx="7482541"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A760B08A-B322-4C79-AB6D-7E4246352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685800"/>
            <a:ext cx="6099101" cy="5486400"/>
          </a:xfrm>
          <a:prstGeom prst="rect">
            <a:avLst/>
          </a:prstGeom>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CF9C2A-9A05-4C04-B676-A29425EC5E3D}"/>
              </a:ext>
            </a:extLst>
          </p:cNvPr>
          <p:cNvSpPr>
            <a:spLocks noGrp="1"/>
          </p:cNvSpPr>
          <p:nvPr>
            <p:ph type="ctrTitle"/>
          </p:nvPr>
        </p:nvSpPr>
        <p:spPr>
          <a:xfrm>
            <a:off x="6238240" y="675638"/>
            <a:ext cx="4762500" cy="1016001"/>
          </a:xfrm>
        </p:spPr>
        <p:txBody>
          <a:bodyPr>
            <a:normAutofit fontScale="90000"/>
          </a:bodyPr>
          <a:lstStyle/>
          <a:p>
            <a:br>
              <a:rPr lang="en-GB" sz="2000" dirty="0"/>
            </a:br>
            <a:r>
              <a:rPr lang="en-GB" sz="2000" dirty="0"/>
              <a:t>Black History Month – Influential Person of the Day</a:t>
            </a:r>
          </a:p>
        </p:txBody>
      </p:sp>
      <p:sp>
        <p:nvSpPr>
          <p:cNvPr id="3" name="Subtitle 2">
            <a:extLst>
              <a:ext uri="{FF2B5EF4-FFF2-40B4-BE49-F238E27FC236}">
                <a16:creationId xmlns:a16="http://schemas.microsoft.com/office/drawing/2014/main" id="{818BD197-927B-452E-8016-0AE0C6033176}"/>
              </a:ext>
            </a:extLst>
          </p:cNvPr>
          <p:cNvSpPr>
            <a:spLocks noGrp="1"/>
          </p:cNvSpPr>
          <p:nvPr>
            <p:ph type="subTitle" idx="1"/>
          </p:nvPr>
        </p:nvSpPr>
        <p:spPr>
          <a:xfrm>
            <a:off x="6096000" y="1920240"/>
            <a:ext cx="4762500" cy="3566161"/>
          </a:xfrm>
        </p:spPr>
        <p:txBody>
          <a:bodyPr>
            <a:normAutofit fontScale="55000" lnSpcReduction="20000"/>
          </a:bodyPr>
          <a:lstStyle/>
          <a:p>
            <a:endParaRPr lang="en-GB" sz="1800" b="1" dirty="0">
              <a:solidFill>
                <a:srgbClr val="141414"/>
              </a:solidFill>
              <a:latin typeface="Open Sans"/>
              <a:ea typeface="Calibri" panose="020F0502020204030204" pitchFamily="34" charset="0"/>
            </a:endParaRPr>
          </a:p>
          <a:p>
            <a:pPr>
              <a:lnSpc>
                <a:spcPct val="107000"/>
              </a:lnSpc>
              <a:spcAft>
                <a:spcPts val="800"/>
              </a:spcAft>
            </a:pPr>
            <a:r>
              <a:rPr lang="en-GB" sz="1800" b="1" spc="-15" dirty="0">
                <a:effectLst/>
                <a:latin typeface="Helvetica" panose="020B0604020202020204" pitchFamily="34" charset="0"/>
                <a:ea typeface="Times New Roman" panose="02020603050405020304" pitchFamily="18" charset="0"/>
              </a:rPr>
              <a:t>Chef </a:t>
            </a:r>
            <a:r>
              <a:rPr lang="en-GB" sz="1800" b="1" spc="-15" dirty="0" err="1">
                <a:effectLst/>
                <a:latin typeface="Helvetica" panose="020B0604020202020204" pitchFamily="34" charset="0"/>
                <a:ea typeface="Times New Roman" panose="02020603050405020304" pitchFamily="18" charset="0"/>
              </a:rPr>
              <a:t>Mariya</a:t>
            </a:r>
            <a:r>
              <a:rPr lang="en-GB" sz="1800" b="1" spc="-15" dirty="0">
                <a:effectLst/>
                <a:latin typeface="Helvetica" panose="020B0604020202020204" pitchFamily="34" charset="0"/>
                <a:ea typeface="Times New Roman" panose="02020603050405020304" pitchFamily="18" charset="0"/>
              </a:rPr>
              <a:t> Russell is the first black woman to earn a Michelin Star.</a:t>
            </a:r>
            <a:endParaRPr lang="en-GB" sz="1800" b="1" dirty="0">
              <a:effectLst/>
              <a:latin typeface="Times New Roman" panose="02020603050405020304" pitchFamily="18" charset="0"/>
              <a:ea typeface="Times New Roman" panose="02020603050405020304" pitchFamily="18" charset="0"/>
            </a:endParaRPr>
          </a:p>
          <a:p>
            <a:pPr>
              <a:lnSpc>
                <a:spcPct val="107000"/>
              </a:lnSpc>
              <a:spcAft>
                <a:spcPts val="800"/>
              </a:spcAft>
            </a:pPr>
            <a:r>
              <a:rPr lang="en-GB" sz="1800" b="1" spc="-15" dirty="0">
                <a:effectLst/>
                <a:latin typeface="Helvetica" panose="020B0604020202020204" pitchFamily="34" charset="0"/>
                <a:ea typeface="Times New Roman" panose="02020603050405020304" pitchFamily="18" charset="0"/>
                <a:cs typeface="Times New Roman" panose="02020603050405020304" pitchFamily="18" charset="0"/>
              </a:rPr>
              <a: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Russell is chef de cuisine at </a:t>
            </a:r>
            <a:r>
              <a:rPr lang="en-GB" sz="1800" dirty="0" err="1">
                <a:effectLst/>
                <a:latin typeface="Georgia" panose="02040502050405020303" pitchFamily="18" charset="0"/>
                <a:ea typeface="Times New Roman" panose="02020603050405020304" pitchFamily="18" charset="0"/>
                <a:cs typeface="Times New Roman" panose="02020603050405020304" pitchFamily="18" charset="0"/>
              </a:rPr>
              <a:t>Kikkō</a:t>
            </a: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 a Michelin-starred Japanese restaurant in Chicago. In September, she became the first black woman to be awarded a </a:t>
            </a:r>
            <a:r>
              <a:rPr lang="en-GB" sz="1800" u="sng" dirty="0">
                <a:solidFill>
                  <a:srgbClr val="185F7D"/>
                </a:solidFill>
                <a:effectLst/>
                <a:latin typeface="Georgia" panose="02040502050405020303" pitchFamily="18" charset="0"/>
                <a:ea typeface="Times New Roman" panose="02020603050405020304" pitchFamily="18" charset="0"/>
                <a:cs typeface="Times New Roman" panose="02020603050405020304" pitchFamily="18" charset="0"/>
                <a:hlinkClick r:id="rId3"/>
              </a:rPr>
              <a:t>Michelin star in the Michelin Guide's 93-year history.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Originally from Springfield, Ohio, Russell became interested in food from a young age and began by cooking soul food and Midwestern staples, like mashed potatoes, fried chicken, and casseroles.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She later moved to Chicago to attend The Cooking and Hospitality Institute of Chicago. She and her husband went on to work together, eventually both joining </a:t>
            </a:r>
            <a:r>
              <a:rPr lang="en-GB" sz="1800" dirty="0" err="1">
                <a:effectLst/>
                <a:latin typeface="Georgia" panose="02040502050405020303" pitchFamily="18" charset="0"/>
                <a:ea typeface="Times New Roman" panose="02020603050405020304" pitchFamily="18" charset="0"/>
                <a:cs typeface="Times New Roman" panose="02020603050405020304" pitchFamily="18" charset="0"/>
              </a:rPr>
              <a:t>Kikkō</a:t>
            </a: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latin typeface="Georgia" panose="02040502050405020303" pitchFamily="18" charset="0"/>
                <a:ea typeface="Times New Roman" panose="02020603050405020304" pitchFamily="18" charset="0"/>
                <a:cs typeface="Times New Roman" panose="02020603050405020304" pitchFamily="18" charset="0"/>
              </a:rPr>
              <a:t>Sh</a:t>
            </a:r>
            <a:r>
              <a:rPr lang="en-GB" sz="1800" dirty="0">
                <a:effectLst/>
                <a:latin typeface="Georgia" panose="02040502050405020303" pitchFamily="18" charset="0"/>
                <a:ea typeface="Times New Roman" panose="02020603050405020304" pitchFamily="18" charset="0"/>
                <a:cs typeface="Times New Roman" panose="02020603050405020304" pitchFamily="18" charset="0"/>
              </a:rPr>
              <a:t>e said, "Thinking about [being] the only Black woman doing this is really, still very much so, blowing my mind. Representation is really important in all kinds of things, but in an industry like this, I think it's really cool."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fontAlgn="t">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descr="Mariya Russell">
            <a:extLst>
              <a:ext uri="{FF2B5EF4-FFF2-40B4-BE49-F238E27FC236}">
                <a16:creationId xmlns:a16="http://schemas.microsoft.com/office/drawing/2014/main" id="{A822E0B1-C0E4-49A5-888D-133333CF692D}"/>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75969" y="1554162"/>
            <a:ext cx="5731510" cy="4298315"/>
          </a:xfrm>
          <a:prstGeom prst="rect">
            <a:avLst/>
          </a:prstGeom>
          <a:noFill/>
          <a:ln>
            <a:noFill/>
          </a:ln>
        </p:spPr>
      </p:pic>
    </p:spTree>
    <p:extLst>
      <p:ext uri="{BB962C8B-B14F-4D97-AF65-F5344CB8AC3E}">
        <p14:creationId xmlns:p14="http://schemas.microsoft.com/office/powerpoint/2010/main" val="2231606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103171-0BA0-4AF0-AF05-04AFA1A4A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196400A-EEF6-4A22-927F-5D4785D31AA9}"/>
              </a:ext>
            </a:extLst>
          </p:cNvPr>
          <p:cNvPicPr>
            <a:picLocks noChangeAspect="1"/>
          </p:cNvPicPr>
          <p:nvPr/>
        </p:nvPicPr>
        <p:blipFill rotWithShape="1">
          <a:blip r:embed="rId2"/>
          <a:srcRect l="21950" r="31695" b="-1"/>
          <a:stretch/>
        </p:blipFill>
        <p:spPr>
          <a:xfrm>
            <a:off x="20" y="10"/>
            <a:ext cx="4762480" cy="6857989"/>
          </a:xfrm>
          <a:prstGeom prst="rect">
            <a:avLst/>
          </a:prstGeom>
        </p:spPr>
      </p:pic>
      <p:sp>
        <p:nvSpPr>
          <p:cNvPr id="11" name="Rectangle 10">
            <a:extLst>
              <a:ext uri="{FF2B5EF4-FFF2-40B4-BE49-F238E27FC236}">
                <a16:creationId xmlns:a16="http://schemas.microsoft.com/office/drawing/2014/main" id="{E128B901-D4EA-4C4D-A150-23D2A6DEC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09459" y="1"/>
            <a:ext cx="7482541"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A760B08A-B322-4C79-AB6D-7E4246352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685800"/>
            <a:ext cx="6099101" cy="5486400"/>
          </a:xfrm>
          <a:prstGeom prst="rect">
            <a:avLst/>
          </a:prstGeom>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CF9C2A-9A05-4C04-B676-A29425EC5E3D}"/>
              </a:ext>
            </a:extLst>
          </p:cNvPr>
          <p:cNvSpPr>
            <a:spLocks noGrp="1"/>
          </p:cNvSpPr>
          <p:nvPr>
            <p:ph type="ctrTitle"/>
          </p:nvPr>
        </p:nvSpPr>
        <p:spPr>
          <a:xfrm>
            <a:off x="6238240" y="675638"/>
            <a:ext cx="4762500" cy="1016001"/>
          </a:xfrm>
        </p:spPr>
        <p:txBody>
          <a:bodyPr>
            <a:normAutofit fontScale="90000"/>
          </a:bodyPr>
          <a:lstStyle/>
          <a:p>
            <a:br>
              <a:rPr lang="en-GB" sz="2000" dirty="0"/>
            </a:br>
            <a:r>
              <a:rPr lang="en-GB" sz="2000" dirty="0"/>
              <a:t>Black History Month – Influential Person of the Day</a:t>
            </a:r>
          </a:p>
        </p:txBody>
      </p:sp>
      <p:sp>
        <p:nvSpPr>
          <p:cNvPr id="3" name="Subtitle 2">
            <a:extLst>
              <a:ext uri="{FF2B5EF4-FFF2-40B4-BE49-F238E27FC236}">
                <a16:creationId xmlns:a16="http://schemas.microsoft.com/office/drawing/2014/main" id="{818BD197-927B-452E-8016-0AE0C6033176}"/>
              </a:ext>
            </a:extLst>
          </p:cNvPr>
          <p:cNvSpPr>
            <a:spLocks noGrp="1"/>
          </p:cNvSpPr>
          <p:nvPr>
            <p:ph type="subTitle" idx="1"/>
          </p:nvPr>
        </p:nvSpPr>
        <p:spPr>
          <a:xfrm>
            <a:off x="6096000" y="1920240"/>
            <a:ext cx="4762500" cy="3566161"/>
          </a:xfrm>
        </p:spPr>
        <p:txBody>
          <a:bodyPr>
            <a:normAutofit/>
          </a:bodyPr>
          <a:lstStyle/>
          <a:p>
            <a:endParaRPr lang="en-GB" sz="1800" b="1" dirty="0">
              <a:solidFill>
                <a:srgbClr val="141414"/>
              </a:solidFill>
              <a:latin typeface="Open Sans"/>
              <a:ea typeface="Calibri" panose="020F0502020204030204" pitchFamily="34" charset="0"/>
            </a:endParaRPr>
          </a:p>
          <a:p>
            <a:pPr>
              <a:lnSpc>
                <a:spcPct val="107000"/>
              </a:lnSpc>
              <a:spcAft>
                <a:spcPts val="800"/>
              </a:spcAft>
            </a:pPr>
            <a:r>
              <a:rPr lang="en-GB" sz="2900" b="1" spc="-15" dirty="0">
                <a:effectLst/>
                <a:latin typeface="Helvetica" panose="020B0604020202020204" pitchFamily="34" charset="0"/>
                <a:ea typeface="Times New Roman" panose="02020603050405020304" pitchFamily="18" charset="0"/>
              </a:rPr>
              <a:t>David Lammy</a:t>
            </a:r>
            <a:endParaRPr lang="en-GB" sz="2900" b="1" dirty="0">
              <a:effectLst/>
              <a:latin typeface="Times New Roman" panose="02020603050405020304" pitchFamily="18" charset="0"/>
              <a:ea typeface="Times New Roman" panose="02020603050405020304" pitchFamily="18" charset="0"/>
            </a:endParaRPr>
          </a:p>
          <a:p>
            <a:pPr fontAlgn="base">
              <a:spcAft>
                <a:spcPts val="900"/>
              </a:spcAft>
            </a:pPr>
            <a:r>
              <a:rPr lang="en-GB" sz="1800" dirty="0">
                <a:solidFill>
                  <a:srgbClr val="141414"/>
                </a:solidFill>
                <a:effectLst/>
                <a:latin typeface="Open Sans"/>
                <a:ea typeface="Times New Roman" panose="02020603050405020304" pitchFamily="18" charset="0"/>
              </a:rPr>
              <a:t>David Lammy has been the MP for Tottenham since 2000.</a:t>
            </a:r>
            <a:endParaRPr lang="en-GB" sz="1800" dirty="0">
              <a:effectLst/>
              <a:latin typeface="Times New Roman" panose="02020603050405020304" pitchFamily="18" charset="0"/>
              <a:ea typeface="Times New Roman" panose="02020603050405020304" pitchFamily="18" charset="0"/>
            </a:endParaRPr>
          </a:p>
          <a:p>
            <a:pPr fontAlgn="base">
              <a:spcAft>
                <a:spcPts val="900"/>
              </a:spcAft>
            </a:pPr>
            <a:r>
              <a:rPr lang="en-GB" sz="1800" dirty="0">
                <a:solidFill>
                  <a:srgbClr val="141414"/>
                </a:solidFill>
                <a:effectLst/>
                <a:latin typeface="Open Sans"/>
                <a:ea typeface="Times New Roman" panose="02020603050405020304" pitchFamily="18" charset="0"/>
              </a:rPr>
              <a:t>A Labour politician, he regularly speaks out about equality, human rights, crime and other issues affecting Londoners.</a:t>
            </a:r>
            <a:endParaRPr lang="en-GB" sz="1800" dirty="0">
              <a:effectLst/>
              <a:latin typeface="Times New Roman" panose="02020603050405020304" pitchFamily="18" charset="0"/>
              <a:ea typeface="Times New Roman" panose="02020603050405020304" pitchFamily="18" charset="0"/>
            </a:endParaRPr>
          </a:p>
          <a:p>
            <a:pPr fontAlgn="t">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2" name="Picture 11">
            <a:extLst>
              <a:ext uri="{FF2B5EF4-FFF2-40B4-BE49-F238E27FC236}">
                <a16:creationId xmlns:a16="http://schemas.microsoft.com/office/drawing/2014/main" id="{9AFFCB75-57E2-468D-B215-65A2616525FE}"/>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98194" y="262255"/>
            <a:ext cx="4511255" cy="6595745"/>
          </a:xfrm>
          <a:prstGeom prst="rect">
            <a:avLst/>
          </a:prstGeom>
          <a:noFill/>
          <a:ln>
            <a:noFill/>
          </a:ln>
        </p:spPr>
      </p:pic>
    </p:spTree>
    <p:extLst>
      <p:ext uri="{BB962C8B-B14F-4D97-AF65-F5344CB8AC3E}">
        <p14:creationId xmlns:p14="http://schemas.microsoft.com/office/powerpoint/2010/main" val="2537833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103171-0BA0-4AF0-AF05-04AFA1A4A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196400A-EEF6-4A22-927F-5D4785D31AA9}"/>
              </a:ext>
            </a:extLst>
          </p:cNvPr>
          <p:cNvPicPr>
            <a:picLocks noChangeAspect="1"/>
          </p:cNvPicPr>
          <p:nvPr/>
        </p:nvPicPr>
        <p:blipFill rotWithShape="1">
          <a:blip r:embed="rId2"/>
          <a:srcRect l="21950" r="31695" b="-1"/>
          <a:stretch/>
        </p:blipFill>
        <p:spPr>
          <a:xfrm>
            <a:off x="20" y="10"/>
            <a:ext cx="4762480" cy="6857989"/>
          </a:xfrm>
          <a:prstGeom prst="rect">
            <a:avLst/>
          </a:prstGeom>
        </p:spPr>
      </p:pic>
      <p:sp>
        <p:nvSpPr>
          <p:cNvPr id="11" name="Rectangle 10">
            <a:extLst>
              <a:ext uri="{FF2B5EF4-FFF2-40B4-BE49-F238E27FC236}">
                <a16:creationId xmlns:a16="http://schemas.microsoft.com/office/drawing/2014/main" id="{E128B901-D4EA-4C4D-A150-23D2A6DEC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09459" y="1"/>
            <a:ext cx="7482541" cy="6857999"/>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A760B08A-B322-4C79-AB6D-7E4246352E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685800"/>
            <a:ext cx="6099101" cy="5486400"/>
          </a:xfrm>
          <a:prstGeom prst="rect">
            <a:avLst/>
          </a:prstGeom>
          <a:ln w="1270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CF9C2A-9A05-4C04-B676-A29425EC5E3D}"/>
              </a:ext>
            </a:extLst>
          </p:cNvPr>
          <p:cNvSpPr>
            <a:spLocks noGrp="1"/>
          </p:cNvSpPr>
          <p:nvPr>
            <p:ph type="ctrTitle"/>
          </p:nvPr>
        </p:nvSpPr>
        <p:spPr>
          <a:xfrm>
            <a:off x="6238240" y="675638"/>
            <a:ext cx="4762500" cy="1016001"/>
          </a:xfrm>
        </p:spPr>
        <p:txBody>
          <a:bodyPr>
            <a:normAutofit fontScale="90000"/>
          </a:bodyPr>
          <a:lstStyle/>
          <a:p>
            <a:br>
              <a:rPr lang="en-GB" sz="2000" dirty="0"/>
            </a:br>
            <a:r>
              <a:rPr lang="en-GB" sz="2000" dirty="0"/>
              <a:t>Black History Month – Influential Person of the Day</a:t>
            </a:r>
          </a:p>
        </p:txBody>
      </p:sp>
      <p:sp>
        <p:nvSpPr>
          <p:cNvPr id="12" name="Subtitle 11">
            <a:extLst>
              <a:ext uri="{FF2B5EF4-FFF2-40B4-BE49-F238E27FC236}">
                <a16:creationId xmlns:a16="http://schemas.microsoft.com/office/drawing/2014/main" id="{1882D750-B739-460C-A507-B75FE2457E82}"/>
              </a:ext>
            </a:extLst>
          </p:cNvPr>
          <p:cNvSpPr>
            <a:spLocks noGrp="1"/>
          </p:cNvSpPr>
          <p:nvPr>
            <p:ph type="subTitle" idx="1"/>
          </p:nvPr>
        </p:nvSpPr>
        <p:spPr>
          <a:xfrm>
            <a:off x="6096000" y="1920875"/>
            <a:ext cx="4762500" cy="4180632"/>
          </a:xfrm>
          <a:prstGeom prst="rect">
            <a:avLst/>
          </a:prstGeom>
        </p:spPr>
        <p:txBody>
          <a:bodyPr wrap="square">
            <a:spAutoFit/>
          </a:bodyPr>
          <a:lstStyle/>
          <a:p>
            <a:r>
              <a:rPr lang="en-US" sz="1400" b="1" u="sng" dirty="0">
                <a:latin typeface="Arial" panose="020B0604020202020204" pitchFamily="34" charset="0"/>
              </a:rPr>
              <a:t>Marcus Rashford MBE (born 31 October 1997) </a:t>
            </a:r>
          </a:p>
          <a:p>
            <a:r>
              <a:rPr lang="en-US" sz="1400" dirty="0">
                <a:latin typeface="Arial" panose="020B0604020202020204" pitchFamily="34" charset="0"/>
              </a:rPr>
              <a:t>He plays for Manchester United and England.</a:t>
            </a:r>
          </a:p>
          <a:p>
            <a:endParaRPr lang="en-US" sz="1400" dirty="0">
              <a:latin typeface="Arial" panose="020B0604020202020204" pitchFamily="34" charset="0"/>
            </a:endParaRPr>
          </a:p>
          <a:p>
            <a:r>
              <a:rPr lang="en-US" sz="1400" dirty="0">
                <a:latin typeface="Arial" panose="020B0604020202020204" pitchFamily="34" charset="0"/>
              </a:rPr>
              <a:t>With United, Rashford has won the FA Cup, EFL Cup, FA Community Shield and UEFA Europa League. Rashford scored on his England debut in May 2016, becoming the youngest English player to score in his first senior international match. </a:t>
            </a:r>
          </a:p>
          <a:p>
            <a:endParaRPr lang="en-US" sz="1400" dirty="0">
              <a:latin typeface="Arial" panose="020B0604020202020204" pitchFamily="34" charset="0"/>
            </a:endParaRPr>
          </a:p>
          <a:p>
            <a:r>
              <a:rPr lang="en-US" sz="1400" dirty="0">
                <a:latin typeface="Arial" panose="020B0604020202020204" pitchFamily="34" charset="0"/>
              </a:rPr>
              <a:t>He is a campaigner against racism, homelessness and child hunger in the United Kingdom. Rashford has been praised for using his platform to be a political activist and philanthropist to drive societal change. He campaigned for Free Schools Meals to continue throughout the lockdown which provided vital food to millions of families.</a:t>
            </a:r>
            <a:endParaRPr lang="en-US" sz="1400" i="0" dirty="0">
              <a:effectLst/>
              <a:latin typeface="Arial" panose="020B0604020202020204" pitchFamily="34" charset="0"/>
            </a:endParaRPr>
          </a:p>
        </p:txBody>
      </p:sp>
      <p:pic>
        <p:nvPicPr>
          <p:cNvPr id="1026" name="Picture 2" descr="The Guardian view on Marcus Rashford's triumph: a political masterclass |  Editorial | The Guardian">
            <a:extLst>
              <a:ext uri="{FF2B5EF4-FFF2-40B4-BE49-F238E27FC236}">
                <a16:creationId xmlns:a16="http://schemas.microsoft.com/office/drawing/2014/main" id="{4D1D52AE-34BA-4FCF-B94E-5828DD8334B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620"/>
          <a:stretch/>
        </p:blipFill>
        <p:spPr bwMode="auto">
          <a:xfrm>
            <a:off x="251856" y="1183638"/>
            <a:ext cx="4268236" cy="4185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779690"/>
      </p:ext>
    </p:extLst>
  </p:cSld>
  <p:clrMapOvr>
    <a:masterClrMapping/>
  </p:clrMapOvr>
</p:sld>
</file>

<file path=ppt/theme/theme1.xml><?xml version="1.0" encoding="utf-8"?>
<a:theme xmlns:a="http://schemas.openxmlformats.org/drawingml/2006/main" name="ClassicFrameVTI">
  <a:themeElements>
    <a:clrScheme name="AnalogousFromLightSeedLeftStep">
      <a:dk1>
        <a:srgbClr val="000000"/>
      </a:dk1>
      <a:lt1>
        <a:srgbClr val="FFFFFF"/>
      </a:lt1>
      <a:dk2>
        <a:srgbClr val="412430"/>
      </a:dk2>
      <a:lt2>
        <a:srgbClr val="E2E5E8"/>
      </a:lt2>
      <a:accent1>
        <a:srgbClr val="C89A6B"/>
      </a:accent1>
      <a:accent2>
        <a:srgbClr val="CA776F"/>
      </a:accent2>
      <a:accent3>
        <a:srgbClr val="D389A2"/>
      </a:accent3>
      <a:accent4>
        <a:srgbClr val="CA6FB3"/>
      </a:accent4>
      <a:accent5>
        <a:srgbClr val="C789D3"/>
      </a:accent5>
      <a:accent6>
        <a:srgbClr val="956FCA"/>
      </a:accent6>
      <a:hlink>
        <a:srgbClr val="6084A9"/>
      </a:hlink>
      <a:folHlink>
        <a:srgbClr val="7F7F7F"/>
      </a:folHlink>
    </a:clrScheme>
    <a:fontScheme name="Goudy and Gill Sans">
      <a:majorFont>
        <a:latin typeface="Goudy Old Style"/>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lassicFrameVTI" id="{4FA2A165-EC65-4FB0-B019-8C8876A1D8E3}" vid="{9D78F1F1-8226-42FD-A1A3-975EDF6D60F8}"/>
    </a:ext>
  </a:extLst>
</a:theme>
</file>

<file path=docProps/app.xml><?xml version="1.0" encoding="utf-8"?>
<Properties xmlns="http://schemas.openxmlformats.org/officeDocument/2006/extended-properties" xmlns:vt="http://schemas.openxmlformats.org/officeDocument/2006/docPropsVTypes">
  <TotalTime>24</TotalTime>
  <Words>1938</Words>
  <Application>Microsoft Office PowerPoint</Application>
  <PresentationFormat>Widescreen</PresentationFormat>
  <Paragraphs>113</Paragraphs>
  <Slides>18</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Arial</vt:lpstr>
      <vt:lpstr>Calibri</vt:lpstr>
      <vt:lpstr>Georgia</vt:lpstr>
      <vt:lpstr>Gill Sans MT</vt:lpstr>
      <vt:lpstr>Goudy Old Style</vt:lpstr>
      <vt:lpstr>Helvetica</vt:lpstr>
      <vt:lpstr>Open Sans</vt:lpstr>
      <vt:lpstr>Times New Roman</vt:lpstr>
      <vt:lpstr>ClassicFrameVTI</vt:lpstr>
      <vt:lpstr> Black History Month – Influential Person of the Day</vt:lpstr>
      <vt:lpstr> Black History Month – Influential Person of the Day</vt:lpstr>
      <vt:lpstr> Black History Month – Influential Person of the Day</vt:lpstr>
      <vt:lpstr> Black History Month – Influential Person of the Day</vt:lpstr>
      <vt:lpstr> Black History Month – Influential Person of the Day</vt:lpstr>
      <vt:lpstr> Black History Month – Influential Person of the Day</vt:lpstr>
      <vt:lpstr> Black History Month – Influential Person of the Day</vt:lpstr>
      <vt:lpstr> Black History Month – Influential Person of the Day</vt:lpstr>
      <vt:lpstr> Black History Month – Influential Person of the Day</vt:lpstr>
      <vt:lpstr> Black History Month – Influential Person of the Day</vt:lpstr>
      <vt:lpstr> Black History Month – Influential Person of the Day</vt:lpstr>
      <vt:lpstr> Black History Month – Influential Person of the Day</vt:lpstr>
      <vt:lpstr> Black History Month – Influential Person of the Day</vt:lpstr>
      <vt:lpstr> Black History Month – Influential Person of the Day</vt:lpstr>
      <vt:lpstr> Black History Month – Influential Person of the Day</vt:lpstr>
      <vt:lpstr> Black History Month – Influential Person of the Day</vt:lpstr>
      <vt:lpstr> Black History Month – Influential Person of the Day</vt:lpstr>
      <vt:lpstr> Black History Month – Influential Person of the Day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Black History Month – Influential Person of the Day</dc:title>
  <dc:creator>Carla MCCoy</dc:creator>
  <cp:lastModifiedBy>Charlotte Wills</cp:lastModifiedBy>
  <cp:revision>5</cp:revision>
  <dcterms:created xsi:type="dcterms:W3CDTF">2020-10-06T13:36:12Z</dcterms:created>
  <dcterms:modified xsi:type="dcterms:W3CDTF">2022-09-19T10:32:11Z</dcterms:modified>
</cp:coreProperties>
</file>