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75" r:id="rId3"/>
    <p:sldId id="262" r:id="rId4"/>
    <p:sldId id="274" r:id="rId5"/>
    <p:sldId id="273" r:id="rId6"/>
    <p:sldId id="276" r:id="rId7"/>
    <p:sldId id="278" r:id="rId8"/>
    <p:sldId id="277" r:id="rId9"/>
  </p:sldIdLst>
  <p:sldSz cx="12192000" cy="6858000"/>
  <p:notesSz cx="6858000" cy="9144000"/>
  <p:embeddedFontLst>
    <p:embeddedFont>
      <p:font typeface="Calibri Light" panose="020F0302020204030204" pitchFamily="34" charset="0"/>
      <p:regular r:id="rId10"/>
      <p:italic r:id="rId11"/>
    </p:embeddedFont>
    <p:embeddedFont>
      <p:font typeface="Adler" panose="020B0604020202020204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Amatic SC" panose="020B0604020202020204" charset="-79"/>
      <p:regular r:id="rId17"/>
      <p:bold r:id="rId18"/>
    </p:embeddedFont>
    <p:embeddedFont>
      <p:font typeface="Fredoka One" panose="020B0604020202020204" charset="0"/>
      <p:regular r:id="rId19"/>
    </p:embeddedFont>
    <p:embeddedFont>
      <p:font typeface="Sassoon Infant Std" panose="020B0503020103030203" pitchFamily="3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6" autoAdjust="0"/>
    <p:restoredTop sz="94660"/>
  </p:normalViewPr>
  <p:slideViewPr>
    <p:cSldViewPr snapToGrid="0">
      <p:cViewPr varScale="1">
        <p:scale>
          <a:sx n="78" d="100"/>
          <a:sy n="78" d="100"/>
        </p:scale>
        <p:origin x="154" y="2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heme" Target="theme/theme1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9058C-C4DB-4EEE-BFFC-1155862B2A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B13DCD-C587-40CC-ADB5-E22F2A236E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2689E1-9954-4702-9396-724F8293C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4DC8-B1F0-4321-BD74-C3CC37FCA7B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FD10E8-23AD-4E7F-B2EF-75A016AA98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B67701-D987-464D-A34A-FD26E1510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CEC6-0ACB-4A32-8E7B-B4C0943A8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69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EC8DF-2CEF-45FB-A912-D1F59A1EB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80F1E8-F7D6-41E3-A65F-5B31694C86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5D1566-25B2-40A1-9486-F9015A0F7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4DC8-B1F0-4321-BD74-C3CC37FCA7B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8549E3-E82C-424F-92C0-B2E561286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B65137-28BD-4914-9722-CABC904FE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CEC6-0ACB-4A32-8E7B-B4C0943A8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174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BC5BB-18CD-4CF7-AE6C-C2EB2EFB7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DDD405-CB98-45DF-9DE8-C25BD1E701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6BE5C9-0BA5-4C35-963C-C88989B8E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4DC8-B1F0-4321-BD74-C3CC37FCA7B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897B8F-44D8-4115-9A35-C6FD7443B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1B45A9-7DAF-4354-8BAB-1B6A8910C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CEC6-0ACB-4A32-8E7B-B4C0943A8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166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8B6C0-638E-4508-91F4-193D91DE9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F66E6E-5B6D-400E-94BC-AA584A2BF4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83B215-3457-45CD-B5F2-B82CE793E1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90C4B0-BB24-4236-AFB0-3588BD3F1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4DC8-B1F0-4321-BD74-C3CC37FCA7B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E13F82-DBF7-40D9-A20A-A082E6451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21381F-7719-409A-9F38-9B4135CEB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CEC6-0ACB-4A32-8E7B-B4C0943A8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565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4B1EF-80C6-4171-A40E-A146CE54B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F41D44-507C-44C9-8060-73287363E5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F46A7D-A120-4C63-AA55-17B1CDFC89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7F9CB4-685B-477E-A93D-9443F40F83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D2E2AD3-C257-4171-B389-11998A8BF9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64B4E1-CF51-4FF9-B1D4-2B37167CE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4DC8-B1F0-4321-BD74-C3CC37FCA7B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F0F5B17-BD76-4C67-9091-80D3F7A70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909EAA-A7D0-4B9B-94BA-28A75DE8D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CEC6-0ACB-4A32-8E7B-B4C0943A8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363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671A8-342F-47FF-8863-846DF20BD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152BA3-88A8-4A62-86CF-7D62DE82B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4DC8-B1F0-4321-BD74-C3CC37FCA7B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001C48-602F-444D-A65D-93745ED62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895ED1-5FCD-4FAA-9822-32ABA7FA9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CEC6-0ACB-4A32-8E7B-B4C0943A8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069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F26A9E-20BA-49FB-8D40-36181C8B7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4DC8-B1F0-4321-BD74-C3CC37FCA7B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785CF9-B1C5-4DCE-9170-2637BDF20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898540-C8DD-4460-9353-23CE343CA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CEC6-0ACB-4A32-8E7B-B4C0943A8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588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85E6E-7DD8-4098-82FE-78DEF2A234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440EE3-D5B4-4760-A6CD-A6419FBF0C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6245CB-933B-442B-ADB9-C9D4C2C04E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376703-8483-49C3-BBFD-5A3168003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4DC8-B1F0-4321-BD74-C3CC37FCA7B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3EE543-5592-45C8-AFB1-B4F942B68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7BC5CC-89E5-4BC9-A40C-34DD3D088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CEC6-0ACB-4A32-8E7B-B4C0943A8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400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A1F30-B458-4394-827E-238CBE7D5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AB4ABD-8846-44C0-8677-183978BFCC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DE620B-4E4E-4AB9-9686-F49029BBD7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6C1E32-444D-47A0-B81A-08FD155EC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4DC8-B1F0-4321-BD74-C3CC37FCA7B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116626-67B5-475D-B627-AFD6DDAD0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602E5B-7896-4433-B747-2E7EC1C61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CEC6-0ACB-4A32-8E7B-B4C0943A8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819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7516E-6B47-4BD5-84D7-19C1A537D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5FCC56-EB25-469E-A772-F1E977E787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69D272-3986-48C4-9C95-16889FE9C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4DC8-B1F0-4321-BD74-C3CC37FCA7B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8B91C8-208E-4A54-985C-B07AAE1E7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069335-C918-49AE-A78F-F571D1538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CEC6-0ACB-4A32-8E7B-B4C0943A8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025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AD5E7A-FED3-47D1-AF1D-85463FDBB1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94488B-2E3F-4757-834A-BDD8B78CE9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16B9C-E8C7-4960-863C-92676E1A8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4DC8-B1F0-4321-BD74-C3CC37FCA7B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67F65D-EF3F-46D8-AA95-0B3B0DEF7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80E8D4-49B1-4882-891B-73E33058B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CEC6-0ACB-4A32-8E7B-B4C0943A8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338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F8771F-D649-4845-94A6-8E873CBFB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B2FDC1-3BD6-418F-959B-25F6CC38E1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F03A00-300D-4470-8071-CAC38A7828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04DC8-B1F0-4321-BD74-C3CC37FCA7B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D469C2-9F4B-43E0-94B1-DB444C03AE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D2E120-A207-4385-BAA7-C6BF1E8A1E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1CEC6-0ACB-4A32-8E7B-B4C0943A8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445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12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3.png"/><Relationship Id="rId5" Type="http://schemas.microsoft.com/office/2007/relationships/hdphoto" Target="../media/hdphoto1.wdp"/><Relationship Id="rId10" Type="http://schemas.openxmlformats.org/officeDocument/2006/relationships/image" Target="../media/image11.jpeg"/><Relationship Id="rId4" Type="http://schemas.openxmlformats.org/officeDocument/2006/relationships/image" Target="../media/image7.pn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5.png"/><Relationship Id="rId3" Type="http://schemas.openxmlformats.org/officeDocument/2006/relationships/image" Target="../media/image6.jpeg"/><Relationship Id="rId7" Type="http://schemas.openxmlformats.org/officeDocument/2006/relationships/image" Target="../media/image8.png"/><Relationship Id="rId12" Type="http://schemas.openxmlformats.org/officeDocument/2006/relationships/image" Target="../media/image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3.png"/><Relationship Id="rId5" Type="http://schemas.openxmlformats.org/officeDocument/2006/relationships/image" Target="../media/image7.png"/><Relationship Id="rId10" Type="http://schemas.openxmlformats.org/officeDocument/2006/relationships/image" Target="../media/image2.png"/><Relationship Id="rId4" Type="http://schemas.openxmlformats.org/officeDocument/2006/relationships/image" Target="../media/image9.pn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4.png"/><Relationship Id="rId3" Type="http://schemas.openxmlformats.org/officeDocument/2006/relationships/image" Target="../media/image12.png"/><Relationship Id="rId7" Type="http://schemas.openxmlformats.org/officeDocument/2006/relationships/image" Target="../media/image14.jpeg"/><Relationship Id="rId12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microsoft.com/office/2007/relationships/hdphoto" Target="../media/hdphoto4.wdp"/><Relationship Id="rId5" Type="http://schemas.microsoft.com/office/2007/relationships/hdphoto" Target="../media/hdphoto3.wdp"/><Relationship Id="rId10" Type="http://schemas.openxmlformats.org/officeDocument/2006/relationships/image" Target="../media/image15.png"/><Relationship Id="rId4" Type="http://schemas.openxmlformats.org/officeDocument/2006/relationships/image" Target="../media/image13.png"/><Relationship Id="rId9" Type="http://schemas.microsoft.com/office/2007/relationships/hdphoto" Target="../media/hdphoto1.wdp"/><Relationship Id="rId1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45959849-815E-4E6D-8621-8677E76A2F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141826"/>
            <a:ext cx="394335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A12370-E66E-4BA6-BDF1-4CD041700C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7732" y="1159941"/>
            <a:ext cx="10354849" cy="3825418"/>
          </a:xfrm>
        </p:spPr>
        <p:txBody>
          <a:bodyPr>
            <a:normAutofit/>
          </a:bodyPr>
          <a:lstStyle/>
          <a:p>
            <a:pPr algn="l"/>
            <a:r>
              <a:rPr lang="en-GB" sz="8800" dirty="0">
                <a:latin typeface="Adler" panose="00000400000000000000" pitchFamily="2" charset="0"/>
              </a:rPr>
              <a:t>Awesome    </a:t>
            </a:r>
            <a:br>
              <a:rPr lang="en-GB" sz="8800" dirty="0">
                <a:latin typeface="Adler" panose="00000400000000000000" pitchFamily="2" charset="0"/>
              </a:rPr>
            </a:br>
            <a:r>
              <a:rPr lang="en-GB" sz="8800" dirty="0">
                <a:latin typeface="Adler" panose="00000400000000000000" pitchFamily="2" charset="0"/>
              </a:rPr>
              <a:t> Author!!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99388F-9CFE-4028-B46F-0731272055DB}"/>
              </a:ext>
            </a:extLst>
          </p:cNvPr>
          <p:cNvSpPr txBox="1"/>
          <p:nvPr/>
        </p:nvSpPr>
        <p:spPr>
          <a:xfrm>
            <a:off x="306113" y="0"/>
            <a:ext cx="1157977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0" b="1" spc="-150" dirty="0">
                <a:solidFill>
                  <a:schemeClr val="accent2"/>
                </a:solidFill>
                <a:latin typeface="Amatic SC" panose="00000500000000000000" pitchFamily="2" charset="-79"/>
                <a:cs typeface="Amatic SC" panose="00000500000000000000" pitchFamily="2" charset="-79"/>
              </a:rPr>
              <a:t>You are an. . 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276E1AA-9049-4163-A129-8D42AA97769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90" y="6084137"/>
            <a:ext cx="1964761" cy="63691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50420D2-ECD6-41FE-AD20-FE73791E2434}"/>
              </a:ext>
            </a:extLst>
          </p:cNvPr>
          <p:cNvPicPr/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462" y="4833443"/>
            <a:ext cx="1320961" cy="1250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63BD9B5-725E-425C-B4A6-A40B2A6C6D2F}"/>
              </a:ext>
            </a:extLst>
          </p:cNvPr>
          <p:cNvPicPr/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776" y="1499927"/>
            <a:ext cx="917610" cy="8416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584E6CA-4C72-42BA-BF6B-2EB46CD5A85A}"/>
              </a:ext>
            </a:extLst>
          </p:cNvPr>
          <p:cNvPicPr/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813" y="1808635"/>
            <a:ext cx="636923" cy="6253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76565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F71A3-1C2A-4722-9A23-C899AA74F533}"/>
              </a:ext>
            </a:extLst>
          </p:cNvPr>
          <p:cNvSpPr txBox="1">
            <a:spLocks/>
          </p:cNvSpPr>
          <p:nvPr/>
        </p:nvSpPr>
        <p:spPr>
          <a:xfrm>
            <a:off x="130132" y="232841"/>
            <a:ext cx="10354849" cy="382541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800" dirty="0">
                <a:latin typeface="Adler" panose="00000400000000000000" pitchFamily="2" charset="0"/>
              </a:rPr>
              <a:t>Remember. . . </a:t>
            </a: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FE65C5B0-D638-40C3-9252-C945EEF71F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6777" y="-822679"/>
            <a:ext cx="3943350" cy="6858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D82FA793-08CA-4210-840E-03DC4A1BBA2E}"/>
              </a:ext>
            </a:extLst>
          </p:cNvPr>
          <p:cNvSpPr txBox="1">
            <a:spLocks/>
          </p:cNvSpPr>
          <p:nvPr/>
        </p:nvSpPr>
        <p:spPr>
          <a:xfrm>
            <a:off x="618863" y="1111750"/>
            <a:ext cx="10354849" cy="1155461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800" b="1" dirty="0">
                <a:latin typeface="Amatic SC" panose="00000500000000000000" pitchFamily="2" charset="-79"/>
                <a:cs typeface="Amatic SC" panose="00000500000000000000" pitchFamily="2" charset="-79"/>
              </a:rPr>
              <a:t>Use your senses</a:t>
            </a:r>
            <a:r>
              <a:rPr lang="en-GB" sz="8800" dirty="0">
                <a:latin typeface="Adler" panose="00000400000000000000" pitchFamily="2" charset="0"/>
              </a:rPr>
              <a:t>!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AFE8448-5C57-4EC4-A778-A4ED0F5731A4}"/>
              </a:ext>
            </a:extLst>
          </p:cNvPr>
          <p:cNvSpPr txBox="1">
            <a:spLocks/>
          </p:cNvSpPr>
          <p:nvPr/>
        </p:nvSpPr>
        <p:spPr>
          <a:xfrm>
            <a:off x="119106" y="1739584"/>
            <a:ext cx="10729346" cy="1155461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143000" indent="-1143000">
              <a:lnSpc>
                <a:spcPct val="170000"/>
              </a:lnSpc>
              <a:buFont typeface="Wingdings" panose="05000000000000000000" pitchFamily="2" charset="2"/>
              <a:buChar char="ü"/>
            </a:pPr>
            <a:r>
              <a:rPr lang="en-GB" sz="12800" dirty="0">
                <a:latin typeface="Fredoka One" panose="02000000000000000000" pitchFamily="2" charset="0"/>
                <a:cs typeface="Amatic SC" panose="00000500000000000000" pitchFamily="2" charset="-79"/>
              </a:rPr>
              <a:t>What can you see, hear, taste, touch and smell? Think of your reader! Bring the story alive by describing objects and surroundings.</a:t>
            </a:r>
          </a:p>
          <a:p>
            <a:pPr marL="1143000" indent="-1143000">
              <a:lnSpc>
                <a:spcPct val="170000"/>
              </a:lnSpc>
              <a:buFont typeface="Wingdings" panose="05000000000000000000" pitchFamily="2" charset="2"/>
              <a:buChar char="ü"/>
            </a:pPr>
            <a:r>
              <a:rPr lang="en-GB" sz="12800" dirty="0">
                <a:latin typeface="Fredoka One" panose="02000000000000000000" pitchFamily="2" charset="0"/>
                <a:cs typeface="Amatic SC" panose="00000500000000000000" pitchFamily="2" charset="-79"/>
              </a:rPr>
              <a:t>Use a variety of favourite words! Collect these words in out vocabulary vault.</a:t>
            </a:r>
          </a:p>
          <a:p>
            <a:pPr marL="1143000" indent="-1143000">
              <a:lnSpc>
                <a:spcPct val="170000"/>
              </a:lnSpc>
              <a:buFont typeface="Wingdings" panose="05000000000000000000" pitchFamily="2" charset="2"/>
              <a:buChar char="ü"/>
            </a:pPr>
            <a:r>
              <a:rPr lang="en-GB" sz="12800" dirty="0">
                <a:latin typeface="Fredoka One" panose="02000000000000000000" pitchFamily="2" charset="0"/>
                <a:cs typeface="Amatic SC" panose="00000500000000000000" pitchFamily="2" charset="-79"/>
              </a:rPr>
              <a:t>Be inspired by the books that you read… imitation is good! </a:t>
            </a:r>
          </a:p>
          <a:p>
            <a:r>
              <a:rPr lang="en-GB" sz="8800" dirty="0">
                <a:latin typeface="Adler" panose="00000400000000000000" pitchFamily="2" charset="0"/>
              </a:rPr>
              <a:t>! </a:t>
            </a:r>
          </a:p>
        </p:txBody>
      </p:sp>
    </p:spTree>
    <p:extLst>
      <p:ext uri="{BB962C8B-B14F-4D97-AF65-F5344CB8AC3E}">
        <p14:creationId xmlns:p14="http://schemas.microsoft.com/office/powerpoint/2010/main" val="3085776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8" descr="Image result for SWEET PNG">
            <a:extLst>
              <a:ext uri="{FF2B5EF4-FFF2-40B4-BE49-F238E27FC236}">
                <a16:creationId xmlns:a16="http://schemas.microsoft.com/office/drawing/2014/main" id="{0DDAC7DC-BFCF-44CF-A4D8-BD635CA64D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63207">
            <a:off x="7172943" y="5118143"/>
            <a:ext cx="2343150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768FFE-D1B4-4309-A13E-950701EDC05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11" y="6178879"/>
            <a:ext cx="1672495" cy="54216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EC03EEA-04DD-4227-A4E7-F03B29B57D03}"/>
              </a:ext>
            </a:extLst>
          </p:cNvPr>
          <p:cNvSpPr txBox="1"/>
          <p:nvPr/>
        </p:nvSpPr>
        <p:spPr>
          <a:xfrm>
            <a:off x="87615" y="-103054"/>
            <a:ext cx="1157977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0" b="1" spc="-150" dirty="0">
                <a:solidFill>
                  <a:srgbClr val="002060"/>
                </a:solidFill>
                <a:latin typeface="Amatic SC" panose="00000500000000000000" pitchFamily="2" charset="-79"/>
                <a:cs typeface="Amatic SC" panose="00000500000000000000" pitchFamily="2" charset="-79"/>
              </a:rPr>
              <a:t>Inspire exciting writing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1896B5-6FDE-409E-87F2-34ECEDABE9C6}"/>
              </a:ext>
            </a:extLst>
          </p:cNvPr>
          <p:cNvSpPr txBox="1"/>
          <p:nvPr/>
        </p:nvSpPr>
        <p:spPr>
          <a:xfrm>
            <a:off x="87615" y="999362"/>
            <a:ext cx="6096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dirty="0">
                <a:ln/>
                <a:latin typeface="Amatic SC" panose="00000500000000000000" pitchFamily="2" charset="-79"/>
                <a:cs typeface="Amatic SC" panose="00000500000000000000" pitchFamily="2" charset="-79"/>
              </a:rPr>
              <a:t>Inspire children’s writing </a:t>
            </a:r>
            <a:endParaRPr lang="en-GB" sz="4400" dirty="0"/>
          </a:p>
        </p:txBody>
      </p:sp>
      <p:pic>
        <p:nvPicPr>
          <p:cNvPr id="9" name="Picture 2" descr="Image result for PICK AND MIX">
            <a:extLst>
              <a:ext uri="{FF2B5EF4-FFF2-40B4-BE49-F238E27FC236}">
                <a16:creationId xmlns:a16="http://schemas.microsoft.com/office/drawing/2014/main" id="{76481795-130E-4A14-9041-40CE828C4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500" b="100000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2013" y="1483709"/>
            <a:ext cx="4880343" cy="4880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Image result for SHRIMP SWEET">
            <a:extLst>
              <a:ext uri="{FF2B5EF4-FFF2-40B4-BE49-F238E27FC236}">
                <a16:creationId xmlns:a16="http://schemas.microsoft.com/office/drawing/2014/main" id="{F47226BE-D940-4171-AB77-EA90299EA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235" y="1360598"/>
            <a:ext cx="2221004" cy="1524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Image result for JELLY BABY PNG">
            <a:extLst>
              <a:ext uri="{FF2B5EF4-FFF2-40B4-BE49-F238E27FC236}">
                <a16:creationId xmlns:a16="http://schemas.microsoft.com/office/drawing/2014/main" id="{6553194D-61B1-439B-B45D-CE41BA32B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4522" y="1097369"/>
            <a:ext cx="2448178" cy="2448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Image result for CHOCOLATE BUTTON PNG">
            <a:extLst>
              <a:ext uri="{FF2B5EF4-FFF2-40B4-BE49-F238E27FC236}">
                <a16:creationId xmlns:a16="http://schemas.microsoft.com/office/drawing/2014/main" id="{3D19EC84-673C-486D-97E8-0C2522432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3011" y="5359400"/>
            <a:ext cx="1390132" cy="1390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B6B2842-8883-4981-B355-16B5996AF25D}"/>
              </a:ext>
            </a:extLst>
          </p:cNvPr>
          <p:cNvSpPr/>
          <p:nvPr/>
        </p:nvSpPr>
        <p:spPr>
          <a:xfrm>
            <a:off x="3003596" y="2152020"/>
            <a:ext cx="224933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dler" panose="00000400000000000000" pitchFamily="2" charset="0"/>
                <a:cs typeface="Arial" panose="020B0604020202020204" pitchFamily="34" charset="0"/>
              </a:rPr>
              <a:t>ADJECTIVES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702338-582F-42D1-96AF-1E4942845225}"/>
              </a:ext>
            </a:extLst>
          </p:cNvPr>
          <p:cNvSpPr/>
          <p:nvPr/>
        </p:nvSpPr>
        <p:spPr>
          <a:xfrm>
            <a:off x="6902836" y="5916460"/>
            <a:ext cx="276710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dler" panose="00000400000000000000" pitchFamily="2" charset="0"/>
                <a:cs typeface="Arial" panose="020B0604020202020204" pitchFamily="34" charset="0"/>
              </a:rPr>
              <a:t>HANDWRITING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5495AF9-E384-4738-9F9C-BF8F44CD5903}"/>
              </a:ext>
            </a:extLst>
          </p:cNvPr>
          <p:cNvSpPr/>
          <p:nvPr/>
        </p:nvSpPr>
        <p:spPr>
          <a:xfrm>
            <a:off x="3480077" y="5664565"/>
            <a:ext cx="248016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dler" panose="00000400000000000000" pitchFamily="2" charset="0"/>
                <a:cs typeface="Arial" panose="020B0604020202020204" pitchFamily="34" charset="0"/>
              </a:rPr>
              <a:t>CONJUNCTION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DF548BB-17D3-4BE3-B182-19C70CDD0E1E}"/>
              </a:ext>
            </a:extLst>
          </p:cNvPr>
          <p:cNvSpPr/>
          <p:nvPr/>
        </p:nvSpPr>
        <p:spPr>
          <a:xfrm>
            <a:off x="8474522" y="2146059"/>
            <a:ext cx="252024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dler" panose="00000400000000000000" pitchFamily="2" charset="0"/>
                <a:cs typeface="Arial" panose="020B0604020202020204" pitchFamily="34" charset="0"/>
              </a:rPr>
              <a:t>PUNCTUATION</a:t>
            </a:r>
          </a:p>
        </p:txBody>
      </p:sp>
      <p:pic>
        <p:nvPicPr>
          <p:cNvPr id="19" name="Picture 14" descr="Image result for SMARTIE PNG">
            <a:extLst>
              <a:ext uri="{FF2B5EF4-FFF2-40B4-BE49-F238E27FC236}">
                <a16:creationId xmlns:a16="http://schemas.microsoft.com/office/drawing/2014/main" id="{BA00DF8A-4DEF-4DD3-AFFC-0A8E5CD21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2049" y="5129368"/>
            <a:ext cx="1545663" cy="154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50F81491-BAE2-42E2-9292-993EAD50F18B}"/>
              </a:ext>
            </a:extLst>
          </p:cNvPr>
          <p:cNvSpPr/>
          <p:nvPr/>
        </p:nvSpPr>
        <p:spPr>
          <a:xfrm>
            <a:off x="10423125" y="5717215"/>
            <a:ext cx="148149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dler" panose="00000400000000000000" pitchFamily="2" charset="0"/>
                <a:cs typeface="Arial" panose="020B0604020202020204" pitchFamily="34" charset="0"/>
              </a:rPr>
              <a:t>SPEECH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31FC53F-6837-49A7-A328-39D7FD4437AF}"/>
              </a:ext>
            </a:extLst>
          </p:cNvPr>
          <p:cNvSpPr txBox="1"/>
          <p:nvPr/>
        </p:nvSpPr>
        <p:spPr>
          <a:xfrm>
            <a:off x="1949453" y="2215390"/>
            <a:ext cx="9771389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00088" eaLnBrk="1" hangingPunct="1"/>
            <a:r>
              <a:rPr lang="en-US" altLang="en-US" sz="2800" dirty="0">
                <a:latin typeface="Sassoon Infant Std" panose="020B0503020103030203" pitchFamily="34" charset="0"/>
                <a:cs typeface="RM Typerighter old" panose="00000400000000000000" pitchFamily="2" charset="-79"/>
              </a:rPr>
              <a:t>Compare a piece of writing to a delicious and tempting sweet </a:t>
            </a:r>
          </a:p>
          <a:p>
            <a:pPr marL="700088" eaLnBrk="1" hangingPunct="1"/>
            <a:r>
              <a:rPr lang="en-US" altLang="en-US" sz="2800" dirty="0">
                <a:latin typeface="Sassoon Infant Std" panose="020B0503020103030203" pitchFamily="34" charset="0"/>
                <a:cs typeface="RM Typerighter old" panose="00000400000000000000" pitchFamily="2" charset="-79"/>
              </a:rPr>
              <a:t>treat! You don’t want too much of the same thing. A little bit of</a:t>
            </a:r>
          </a:p>
          <a:p>
            <a:pPr marL="700088" eaLnBrk="1" hangingPunct="1"/>
            <a:r>
              <a:rPr lang="en-US" altLang="en-US" sz="2800" dirty="0">
                <a:latin typeface="Sassoon Infant Std" panose="020B0503020103030203" pitchFamily="34" charset="0"/>
                <a:cs typeface="RM Typerighter old" panose="00000400000000000000" pitchFamily="2" charset="-79"/>
              </a:rPr>
              <a:t>this and that is good! A few wonderful adjectives, a short, dramatic sentence followed by a simple simile. A fabulous professional opener, 3 short sharp sentences and a conjunction to add more detail! Make it amazing! Excite the reader! Variety is the spice of life!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E50E871F-C43E-4CB1-B42B-8A3785981DD8}"/>
              </a:ext>
            </a:extLst>
          </p:cNvPr>
          <p:cNvPicPr/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026" y="64364"/>
            <a:ext cx="1320961" cy="1250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9A2C7D5-FA13-47AE-915A-3DAB4A672389}"/>
              </a:ext>
            </a:extLst>
          </p:cNvPr>
          <p:cNvPicPr/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9798" y="230540"/>
            <a:ext cx="917610" cy="8416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D786987-BCDC-4A75-BFB9-5446000CF359}"/>
              </a:ext>
            </a:extLst>
          </p:cNvPr>
          <p:cNvPicPr/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3784" y="137412"/>
            <a:ext cx="636923" cy="6253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0035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4" descr="Image result for SMARTIE PNG">
            <a:extLst>
              <a:ext uri="{FF2B5EF4-FFF2-40B4-BE49-F238E27FC236}">
                <a16:creationId xmlns:a16="http://schemas.microsoft.com/office/drawing/2014/main" id="{BA00DF8A-4DEF-4DD3-AFFC-0A8E5CD21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3650" y="3239435"/>
            <a:ext cx="3220217" cy="3220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Image result for SWEET PNG">
            <a:extLst>
              <a:ext uri="{FF2B5EF4-FFF2-40B4-BE49-F238E27FC236}">
                <a16:creationId xmlns:a16="http://schemas.microsoft.com/office/drawing/2014/main" id="{0DDAC7DC-BFCF-44CF-A4D8-BD635CA64D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63207">
            <a:off x="5344791" y="4501230"/>
            <a:ext cx="3489382" cy="2893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Image result for JELLY BABY PNG">
            <a:extLst>
              <a:ext uri="{FF2B5EF4-FFF2-40B4-BE49-F238E27FC236}">
                <a16:creationId xmlns:a16="http://schemas.microsoft.com/office/drawing/2014/main" id="{6553194D-61B1-439B-B45D-CE41BA32B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994" y="506299"/>
            <a:ext cx="3964516" cy="3964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EC03EEA-04DD-4227-A4E7-F03B29B57D03}"/>
              </a:ext>
            </a:extLst>
          </p:cNvPr>
          <p:cNvSpPr txBox="1"/>
          <p:nvPr/>
        </p:nvSpPr>
        <p:spPr>
          <a:xfrm>
            <a:off x="393728" y="-153956"/>
            <a:ext cx="1157977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0" b="1" spc="-150" dirty="0">
                <a:solidFill>
                  <a:srgbClr val="002060"/>
                </a:solidFill>
                <a:latin typeface="Amatic SC" panose="00000500000000000000" pitchFamily="2" charset="-79"/>
                <a:cs typeface="Amatic SC" panose="00000500000000000000" pitchFamily="2" charset="-79"/>
              </a:rPr>
              <a:t>Inspire exciting writing </a:t>
            </a:r>
          </a:p>
        </p:txBody>
      </p:sp>
      <p:pic>
        <p:nvPicPr>
          <p:cNvPr id="9" name="Picture 2" descr="Image result for PICK AND MIX">
            <a:extLst>
              <a:ext uri="{FF2B5EF4-FFF2-40B4-BE49-F238E27FC236}">
                <a16:creationId xmlns:a16="http://schemas.microsoft.com/office/drawing/2014/main" id="{76481795-130E-4A14-9041-40CE828C4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500" b="100000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2911" y="1194968"/>
            <a:ext cx="5607059" cy="560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Image result for SHRIMP SWEET">
            <a:extLst>
              <a:ext uri="{FF2B5EF4-FFF2-40B4-BE49-F238E27FC236}">
                <a16:creationId xmlns:a16="http://schemas.microsoft.com/office/drawing/2014/main" id="{F47226BE-D940-4171-AB77-EA90299EA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235" y="1360598"/>
            <a:ext cx="3778488" cy="2593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Image result for CHOCOLATE BUTTON PNG">
            <a:extLst>
              <a:ext uri="{FF2B5EF4-FFF2-40B4-BE49-F238E27FC236}">
                <a16:creationId xmlns:a16="http://schemas.microsoft.com/office/drawing/2014/main" id="{3D19EC84-673C-486D-97E8-0C2522432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7467" y="3620119"/>
            <a:ext cx="2199896" cy="2199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B6B2842-8883-4981-B355-16B5996AF25D}"/>
              </a:ext>
            </a:extLst>
          </p:cNvPr>
          <p:cNvSpPr/>
          <p:nvPr/>
        </p:nvSpPr>
        <p:spPr>
          <a:xfrm>
            <a:off x="2896284" y="2191546"/>
            <a:ext cx="361990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dler" panose="00000400000000000000" pitchFamily="2" charset="0"/>
                <a:cs typeface="Arial" panose="020B0604020202020204" pitchFamily="34" charset="0"/>
              </a:rPr>
              <a:t>ADJECTIVES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702338-582F-42D1-96AF-1E4942845225}"/>
              </a:ext>
            </a:extLst>
          </p:cNvPr>
          <p:cNvSpPr/>
          <p:nvPr/>
        </p:nvSpPr>
        <p:spPr>
          <a:xfrm>
            <a:off x="5218758" y="5594104"/>
            <a:ext cx="44903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dler" panose="00000400000000000000" pitchFamily="2" charset="0"/>
                <a:cs typeface="Arial" panose="020B0604020202020204" pitchFamily="34" charset="0"/>
              </a:rPr>
              <a:t>HANDWRITING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5495AF9-E384-4738-9F9C-BF8F44CD5903}"/>
              </a:ext>
            </a:extLst>
          </p:cNvPr>
          <p:cNvSpPr/>
          <p:nvPr/>
        </p:nvSpPr>
        <p:spPr>
          <a:xfrm>
            <a:off x="2270939" y="4214541"/>
            <a:ext cx="401103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dler" panose="00000400000000000000" pitchFamily="2" charset="0"/>
                <a:cs typeface="Arial" panose="020B0604020202020204" pitchFamily="34" charset="0"/>
              </a:rPr>
              <a:t>CONJUNCTION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DF548BB-17D3-4BE3-B182-19C70CDD0E1E}"/>
              </a:ext>
            </a:extLst>
          </p:cNvPr>
          <p:cNvSpPr/>
          <p:nvPr/>
        </p:nvSpPr>
        <p:spPr>
          <a:xfrm>
            <a:off x="6902865" y="2617962"/>
            <a:ext cx="407515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dler" panose="00000400000000000000" pitchFamily="2" charset="0"/>
                <a:cs typeface="Arial" panose="020B0604020202020204" pitchFamily="34" charset="0"/>
              </a:rPr>
              <a:t>PUNCTUATION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0F81491-BAE2-42E2-9292-993EAD50F18B}"/>
              </a:ext>
            </a:extLst>
          </p:cNvPr>
          <p:cNvSpPr/>
          <p:nvPr/>
        </p:nvSpPr>
        <p:spPr>
          <a:xfrm>
            <a:off x="9271832" y="4470815"/>
            <a:ext cx="234230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dler" panose="00000400000000000000" pitchFamily="2" charset="0"/>
                <a:cs typeface="Arial" panose="020B0604020202020204" pitchFamily="34" charset="0"/>
              </a:rPr>
              <a:t>SPEECH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768FFE-D1B4-4309-A13E-950701EDC05D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91" y="6230287"/>
            <a:ext cx="1513910" cy="49075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D1896B5-6FDE-409E-87F2-34ECEDABE9C6}"/>
              </a:ext>
            </a:extLst>
          </p:cNvPr>
          <p:cNvSpPr txBox="1"/>
          <p:nvPr/>
        </p:nvSpPr>
        <p:spPr>
          <a:xfrm>
            <a:off x="87615" y="999362"/>
            <a:ext cx="6096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dirty="0">
                <a:ln/>
                <a:latin typeface="Amatic SC" panose="00000500000000000000" pitchFamily="2" charset="-79"/>
                <a:cs typeface="Amatic SC" panose="00000500000000000000" pitchFamily="2" charset="-79"/>
              </a:rPr>
              <a:t>Inspire children’s writing </a:t>
            </a:r>
            <a:endParaRPr lang="en-GB" sz="4400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632C6C2A-D2E5-45A8-B1A5-EA66FDD96AE1}"/>
              </a:ext>
            </a:extLst>
          </p:cNvPr>
          <p:cNvPicPr/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6730" y="51599"/>
            <a:ext cx="1320961" cy="1250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8E429C4-2FEC-4BF0-AB40-497E3BF0F0BB}"/>
              </a:ext>
            </a:extLst>
          </p:cNvPr>
          <p:cNvPicPr/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0410" y="245929"/>
            <a:ext cx="917610" cy="8416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DFAE6FC-E3E2-4C11-A31D-E5B771748544}"/>
              </a:ext>
            </a:extLst>
          </p:cNvPr>
          <p:cNvPicPr/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7481" y="85674"/>
            <a:ext cx="636923" cy="6253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52359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3207071B-4367-44E6-B335-6D35AFD5ED06}"/>
              </a:ext>
            </a:extLst>
          </p:cNvPr>
          <p:cNvPicPr/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026" y="64364"/>
            <a:ext cx="1320961" cy="1250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5591D765-3DDF-47E1-B988-836E035675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096" y="3488200"/>
            <a:ext cx="4014169" cy="250256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4,433 Candy Corn Stock Photos, Pictures &amp; Royalty-Free Images - iStock">
            <a:extLst>
              <a:ext uri="{FF2B5EF4-FFF2-40B4-BE49-F238E27FC236}">
                <a16:creationId xmlns:a16="http://schemas.microsoft.com/office/drawing/2014/main" id="{12E81B1F-8E6A-4649-97FE-A8AFA3C99A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811" y="3268911"/>
            <a:ext cx="5555808" cy="3703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768FFE-D1B4-4309-A13E-950701EDC05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90" y="5636713"/>
            <a:ext cx="3344989" cy="10843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EC03EEA-04DD-4227-A4E7-F03B29B57D03}"/>
              </a:ext>
            </a:extLst>
          </p:cNvPr>
          <p:cNvSpPr txBox="1"/>
          <p:nvPr/>
        </p:nvSpPr>
        <p:spPr>
          <a:xfrm>
            <a:off x="1" y="-106282"/>
            <a:ext cx="702165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0" b="1" spc="-150" dirty="0">
                <a:solidFill>
                  <a:srgbClr val="002060"/>
                </a:solidFill>
                <a:latin typeface="Amatic SC" panose="00000500000000000000" pitchFamily="2" charset="-79"/>
                <a:cs typeface="Amatic SC" panose="00000500000000000000" pitchFamily="2" charset="-79"/>
              </a:rPr>
              <a:t>Inspire exciting writing </a:t>
            </a:r>
          </a:p>
        </p:txBody>
      </p:sp>
      <p:pic>
        <p:nvPicPr>
          <p:cNvPr id="7" name="Picture 16">
            <a:extLst>
              <a:ext uri="{FF2B5EF4-FFF2-40B4-BE49-F238E27FC236}">
                <a16:creationId xmlns:a16="http://schemas.microsoft.com/office/drawing/2014/main" id="{37DBE5F9-FB62-45D5-96A5-3BD250414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3979" y="3719979"/>
            <a:ext cx="3138021" cy="31380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D1896B5-6FDE-409E-87F2-34ECEDABE9C6}"/>
              </a:ext>
            </a:extLst>
          </p:cNvPr>
          <p:cNvSpPr txBox="1"/>
          <p:nvPr/>
        </p:nvSpPr>
        <p:spPr>
          <a:xfrm>
            <a:off x="87615" y="999362"/>
            <a:ext cx="6096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dirty="0">
                <a:ln/>
                <a:latin typeface="Amatic SC" panose="00000500000000000000" pitchFamily="2" charset="-79"/>
                <a:cs typeface="Amatic SC" panose="00000500000000000000" pitchFamily="2" charset="-79"/>
              </a:rPr>
              <a:t>Inspire children’s writing </a:t>
            </a:r>
            <a:endParaRPr lang="en-GB" sz="4400" dirty="0"/>
          </a:p>
        </p:txBody>
      </p:sp>
      <p:pic>
        <p:nvPicPr>
          <p:cNvPr id="9" name="Picture 2" descr="Image result for PICK AND MIX">
            <a:extLst>
              <a:ext uri="{FF2B5EF4-FFF2-40B4-BE49-F238E27FC236}">
                <a16:creationId xmlns:a16="http://schemas.microsoft.com/office/drawing/2014/main" id="{76481795-130E-4A14-9041-40CE828C4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500" b="100000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4893" y="1688012"/>
            <a:ext cx="3777722" cy="3777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C8702338-582F-42D1-96AF-1E4942845225}"/>
              </a:ext>
            </a:extLst>
          </p:cNvPr>
          <p:cNvSpPr/>
          <p:nvPr/>
        </p:nvSpPr>
        <p:spPr>
          <a:xfrm>
            <a:off x="2696401" y="4297245"/>
            <a:ext cx="247375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dler" panose="00000400000000000000" pitchFamily="2" charset="0"/>
                <a:cs typeface="Arial" panose="020B0604020202020204" pitchFamily="34" charset="0"/>
              </a:rPr>
              <a:t>SIMILE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5495AF9-E384-4738-9F9C-BF8F44CD5903}"/>
              </a:ext>
            </a:extLst>
          </p:cNvPr>
          <p:cNvSpPr/>
          <p:nvPr/>
        </p:nvSpPr>
        <p:spPr>
          <a:xfrm>
            <a:off x="5522186" y="5087073"/>
            <a:ext cx="293381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dler" panose="00000400000000000000" pitchFamily="2" charset="0"/>
                <a:cs typeface="Arial" panose="020B0604020202020204" pitchFamily="34" charset="0"/>
              </a:rPr>
              <a:t>OPENERS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DF548BB-17D3-4BE3-B182-19C70CDD0E1E}"/>
              </a:ext>
            </a:extLst>
          </p:cNvPr>
          <p:cNvSpPr/>
          <p:nvPr/>
        </p:nvSpPr>
        <p:spPr>
          <a:xfrm>
            <a:off x="6319564" y="1768803"/>
            <a:ext cx="578716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dler" panose="00000400000000000000" pitchFamily="2" charset="0"/>
                <a:cs typeface="Arial" panose="020B0604020202020204" pitchFamily="34" charset="0"/>
              </a:rPr>
              <a:t>LONGER SENTENCES</a:t>
            </a:r>
          </a:p>
        </p:txBody>
      </p:sp>
      <p:pic>
        <p:nvPicPr>
          <p:cNvPr id="1026" name="Picture 2" descr="Free Red Licorice Cliparts, Download Free Clip Art, Free Clip Art on  Clipart Library">
            <a:extLst>
              <a:ext uri="{FF2B5EF4-FFF2-40B4-BE49-F238E27FC236}">
                <a16:creationId xmlns:a16="http://schemas.microsoft.com/office/drawing/2014/main" id="{EF3953AE-C034-47F0-B067-BA0831876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7456" b="89474" l="5361" r="97732">
                        <a14:foregroundMark x1="5361" y1="88158" x2="5361" y2="88158"/>
                        <a14:foregroundMark x1="97732" y1="13596" x2="97732" y2="13596"/>
                        <a14:foregroundMark x1="94227" y1="7456" x2="94227" y2="74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32292">
            <a:off x="7241510" y="1602563"/>
            <a:ext cx="4153312" cy="263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d Licorice (TPA)">
            <a:extLst>
              <a:ext uri="{FF2B5EF4-FFF2-40B4-BE49-F238E27FC236}">
                <a16:creationId xmlns:a16="http://schemas.microsoft.com/office/drawing/2014/main" id="{4A466B77-9210-47D0-BB40-87847C2CA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6914" y="1063041"/>
            <a:ext cx="3158087" cy="3158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B6B2842-8883-4981-B355-16B5996AF25D}"/>
              </a:ext>
            </a:extLst>
          </p:cNvPr>
          <p:cNvSpPr/>
          <p:nvPr/>
        </p:nvSpPr>
        <p:spPr>
          <a:xfrm>
            <a:off x="2277973" y="1733262"/>
            <a:ext cx="341632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dler" panose="00000400000000000000" pitchFamily="2" charset="0"/>
                <a:cs typeface="Arial" panose="020B0604020202020204" pitchFamily="34" charset="0"/>
              </a:rPr>
              <a:t>SHORT </a:t>
            </a:r>
          </a:p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dler" panose="00000400000000000000" pitchFamily="2" charset="0"/>
                <a:cs typeface="Arial" panose="020B0604020202020204" pitchFamily="34" charset="0"/>
              </a:rPr>
              <a:t>SENTENCES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DD9F0F0-38E0-465D-8EBA-530C5E2A705A}"/>
              </a:ext>
            </a:extLst>
          </p:cNvPr>
          <p:cNvPicPr/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9798" y="230540"/>
            <a:ext cx="917610" cy="8416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01E95E2-C562-45C3-94E9-DB71C7FBC24F}"/>
              </a:ext>
            </a:extLst>
          </p:cNvPr>
          <p:cNvPicPr/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3784" y="137412"/>
            <a:ext cx="636923" cy="6253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81786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281D7A2A-1C57-4288-BFBE-2D745FD74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9079" y="-1457331"/>
            <a:ext cx="5114533" cy="889484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0F7D8D4-3D52-405F-9ECD-7FACB8745116}"/>
              </a:ext>
            </a:extLst>
          </p:cNvPr>
          <p:cNvSpPr txBox="1">
            <a:spLocks/>
          </p:cNvSpPr>
          <p:nvPr/>
        </p:nvSpPr>
        <p:spPr>
          <a:xfrm>
            <a:off x="130132" y="232841"/>
            <a:ext cx="11644334" cy="382541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800" dirty="0">
                <a:latin typeface="Adler" panose="00000400000000000000" pitchFamily="2" charset="0"/>
              </a:rPr>
              <a:t>Let’s review. . . </a:t>
            </a:r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949FB1FE-693E-49FE-A492-B1EC82E5A8FF}"/>
              </a:ext>
            </a:extLst>
          </p:cNvPr>
          <p:cNvSpPr/>
          <p:nvPr/>
        </p:nvSpPr>
        <p:spPr>
          <a:xfrm>
            <a:off x="417534" y="1177446"/>
            <a:ext cx="4972833" cy="3056351"/>
          </a:xfrm>
          <a:prstGeom prst="wedgeEllipseCallout">
            <a:avLst>
              <a:gd name="adj1" fmla="val -50447"/>
              <a:gd name="adj2" fmla="val 112931"/>
            </a:avLst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77871E3F-AA85-4630-B59A-4843CCF470FE}"/>
              </a:ext>
            </a:extLst>
          </p:cNvPr>
          <p:cNvSpPr/>
          <p:nvPr/>
        </p:nvSpPr>
        <p:spPr>
          <a:xfrm>
            <a:off x="2732761" y="3319223"/>
            <a:ext cx="4972833" cy="3056351"/>
          </a:xfrm>
          <a:prstGeom prst="wedgeEllipseCallout">
            <a:avLst>
              <a:gd name="adj1" fmla="val 38722"/>
              <a:gd name="adj2" fmla="val 73997"/>
            </a:avLst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104BDB6F-ABC6-4F96-8F3A-18E923D6D1F8}"/>
              </a:ext>
            </a:extLst>
          </p:cNvPr>
          <p:cNvSpPr/>
          <p:nvPr/>
        </p:nvSpPr>
        <p:spPr>
          <a:xfrm>
            <a:off x="5219177" y="1078145"/>
            <a:ext cx="4972833" cy="3056351"/>
          </a:xfrm>
          <a:prstGeom prst="wedgeEllipseCallout">
            <a:avLst>
              <a:gd name="adj1" fmla="val 71719"/>
              <a:gd name="adj2" fmla="val 93259"/>
            </a:avLst>
          </a:prstGeom>
          <a:solidFill>
            <a:srgbClr val="FFCC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08C2AA6-B133-404B-9A6C-D2C4BFE7579B}"/>
              </a:ext>
            </a:extLst>
          </p:cNvPr>
          <p:cNvSpPr/>
          <p:nvPr/>
        </p:nvSpPr>
        <p:spPr>
          <a:xfrm>
            <a:off x="5219176" y="1352920"/>
            <a:ext cx="4972833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edoka One" panose="02000000000000000000" pitchFamily="2" charset="0"/>
                <a:cs typeface="Arial" panose="020B0604020202020204" pitchFamily="34" charset="0"/>
              </a:rPr>
              <a:t>Characters….</a:t>
            </a:r>
          </a:p>
          <a:p>
            <a:pPr algn="ctr"/>
            <a:r>
              <a:rPr 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edoka One" panose="02000000000000000000" pitchFamily="2" charset="0"/>
                <a:cs typeface="Arial" panose="020B0604020202020204" pitchFamily="34" charset="0"/>
              </a:rPr>
              <a:t>Have you told us about your characters feelings through their movement and actions? </a:t>
            </a:r>
            <a:endParaRPr lang="en-US" sz="4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dler" panose="00000400000000000000" pitchFamily="2" charset="0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34C926-899A-404D-B618-AAF6B294E8BE}"/>
              </a:ext>
            </a:extLst>
          </p:cNvPr>
          <p:cNvSpPr/>
          <p:nvPr/>
        </p:nvSpPr>
        <p:spPr>
          <a:xfrm>
            <a:off x="417534" y="1528394"/>
            <a:ext cx="4972833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edoka One" panose="02000000000000000000" pitchFamily="2" charset="0"/>
                <a:cs typeface="Arial" panose="020B0604020202020204" pitchFamily="34" charset="0"/>
              </a:rPr>
              <a:t>Read though your work with your friend. Name 2 things that are great and then one thing you might include next…</a:t>
            </a:r>
            <a:endParaRPr lang="en-US" sz="4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dler" panose="00000400000000000000" pitchFamily="2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0A87E05-D651-415C-833B-2C621FE5C367}"/>
              </a:ext>
            </a:extLst>
          </p:cNvPr>
          <p:cNvSpPr/>
          <p:nvPr/>
        </p:nvSpPr>
        <p:spPr>
          <a:xfrm>
            <a:off x="2732759" y="3844033"/>
            <a:ext cx="4972833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edoka One" panose="02000000000000000000" pitchFamily="2" charset="0"/>
                <a:cs typeface="Arial" panose="020B0604020202020204" pitchFamily="34" charset="0"/>
              </a:rPr>
              <a:t>Change one word – if you need to! If sad is the right word then keep it! If not, grab a thesaurus! You are the author! </a:t>
            </a:r>
            <a:endParaRPr lang="en-US" sz="4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dler" panose="000004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5790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5E950D0-1512-447A-BA4D-5C9273B7A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077" y="39665"/>
            <a:ext cx="7905750" cy="669072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0F7D8D4-3D52-405F-9ECD-7FACB8745116}"/>
              </a:ext>
            </a:extLst>
          </p:cNvPr>
          <p:cNvSpPr txBox="1">
            <a:spLocks/>
          </p:cNvSpPr>
          <p:nvPr/>
        </p:nvSpPr>
        <p:spPr>
          <a:xfrm>
            <a:off x="92554" y="182736"/>
            <a:ext cx="11644334" cy="382541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Adler" panose="00000400000000000000" pitchFamily="2" charset="0"/>
              </a:rPr>
              <a:t>Vocabulary Vault 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E8210A8-5355-4D74-A3A5-CAE2C0AF6895}"/>
              </a:ext>
            </a:extLst>
          </p:cNvPr>
          <p:cNvSpPr/>
          <p:nvPr/>
        </p:nvSpPr>
        <p:spPr>
          <a:xfrm>
            <a:off x="200416" y="951978"/>
            <a:ext cx="2542784" cy="100208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8C99B5D-F7EE-433B-95C7-C67EA0DCBF11}"/>
              </a:ext>
            </a:extLst>
          </p:cNvPr>
          <p:cNvSpPr/>
          <p:nvPr/>
        </p:nvSpPr>
        <p:spPr>
          <a:xfrm>
            <a:off x="200416" y="2106460"/>
            <a:ext cx="2542784" cy="100208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8397016-0451-4589-89C1-C42A1C3EE70E}"/>
              </a:ext>
            </a:extLst>
          </p:cNvPr>
          <p:cNvSpPr/>
          <p:nvPr/>
        </p:nvSpPr>
        <p:spPr>
          <a:xfrm>
            <a:off x="173973" y="3260942"/>
            <a:ext cx="2542784" cy="100208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8660B5C-7C38-488B-B0AA-02165BC7170D}"/>
              </a:ext>
            </a:extLst>
          </p:cNvPr>
          <p:cNvSpPr/>
          <p:nvPr/>
        </p:nvSpPr>
        <p:spPr>
          <a:xfrm>
            <a:off x="200416" y="4415424"/>
            <a:ext cx="2542784" cy="100208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F3253E7-CF73-44D4-8053-D704971DF359}"/>
              </a:ext>
            </a:extLst>
          </p:cNvPr>
          <p:cNvSpPr/>
          <p:nvPr/>
        </p:nvSpPr>
        <p:spPr>
          <a:xfrm>
            <a:off x="173973" y="5573973"/>
            <a:ext cx="2542784" cy="100208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2E2C0BF0-A779-41D3-84B9-39B8D757AB53}"/>
              </a:ext>
            </a:extLst>
          </p:cNvPr>
          <p:cNvSpPr/>
          <p:nvPr/>
        </p:nvSpPr>
        <p:spPr>
          <a:xfrm>
            <a:off x="200416" y="958079"/>
            <a:ext cx="2542784" cy="100208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10A948AB-06CF-47F5-B48F-1ECD242864A9}"/>
              </a:ext>
            </a:extLst>
          </p:cNvPr>
          <p:cNvSpPr/>
          <p:nvPr/>
        </p:nvSpPr>
        <p:spPr>
          <a:xfrm>
            <a:off x="200416" y="2112561"/>
            <a:ext cx="2542784" cy="100208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A6DF7CC9-BCF8-421C-A509-7F5A74528EF9}"/>
              </a:ext>
            </a:extLst>
          </p:cNvPr>
          <p:cNvSpPr/>
          <p:nvPr/>
        </p:nvSpPr>
        <p:spPr>
          <a:xfrm>
            <a:off x="173973" y="3267043"/>
            <a:ext cx="2542784" cy="100208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EFFCAE52-6954-4E15-B67A-EE89FD427917}"/>
              </a:ext>
            </a:extLst>
          </p:cNvPr>
          <p:cNvSpPr/>
          <p:nvPr/>
        </p:nvSpPr>
        <p:spPr>
          <a:xfrm>
            <a:off x="200416" y="4421525"/>
            <a:ext cx="2542784" cy="100208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DBC7E345-4FE3-49F0-A100-A37235F9B167}"/>
              </a:ext>
            </a:extLst>
          </p:cNvPr>
          <p:cNvSpPr/>
          <p:nvPr/>
        </p:nvSpPr>
        <p:spPr>
          <a:xfrm>
            <a:off x="9057014" y="5441454"/>
            <a:ext cx="2542784" cy="100208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37E86B66-D79D-42C5-94CA-B95CFFE4D443}"/>
              </a:ext>
            </a:extLst>
          </p:cNvPr>
          <p:cNvSpPr/>
          <p:nvPr/>
        </p:nvSpPr>
        <p:spPr>
          <a:xfrm>
            <a:off x="9083457" y="825560"/>
            <a:ext cx="2542784" cy="100208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5245E65-0789-4B68-B74A-A285F29F3A8A}"/>
              </a:ext>
            </a:extLst>
          </p:cNvPr>
          <p:cNvSpPr/>
          <p:nvPr/>
        </p:nvSpPr>
        <p:spPr>
          <a:xfrm>
            <a:off x="9083457" y="1980042"/>
            <a:ext cx="2542784" cy="100208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AF5B5190-E95B-4FD8-B5C6-D0A9B65415EC}"/>
              </a:ext>
            </a:extLst>
          </p:cNvPr>
          <p:cNvSpPr/>
          <p:nvPr/>
        </p:nvSpPr>
        <p:spPr>
          <a:xfrm>
            <a:off x="9057014" y="3134524"/>
            <a:ext cx="2542784" cy="100208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A732E00-3286-4E3A-8AC3-A723D2E4788A}"/>
              </a:ext>
            </a:extLst>
          </p:cNvPr>
          <p:cNvSpPr/>
          <p:nvPr/>
        </p:nvSpPr>
        <p:spPr>
          <a:xfrm>
            <a:off x="9083457" y="4289006"/>
            <a:ext cx="2542784" cy="100208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3624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F10255-746F-42FF-AC5D-BF66E45BBB6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9874"/>
            <a:ext cx="4080226" cy="382541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AED0662-85C1-4409-BD85-FDC10B1FC668}"/>
              </a:ext>
            </a:extLst>
          </p:cNvPr>
          <p:cNvSpPr txBox="1">
            <a:spLocks/>
          </p:cNvSpPr>
          <p:nvPr/>
        </p:nvSpPr>
        <p:spPr>
          <a:xfrm>
            <a:off x="130132" y="232841"/>
            <a:ext cx="11644334" cy="382541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800" dirty="0">
                <a:latin typeface="Adler" panose="00000400000000000000" pitchFamily="2" charset="0"/>
              </a:rPr>
              <a:t>Celebrate. . . 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5AFCDFD-D29E-4B0E-8A98-CDF6C88A9D3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0226" y="3032583"/>
            <a:ext cx="4080226" cy="3825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C312DF3-3B3F-4303-938C-8AE2B80F0F7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8981" y="232841"/>
            <a:ext cx="4080226" cy="3825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E82780-E05E-4BAB-83B2-0B45F81D9F0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12895">
            <a:off x="1014076" y="4774644"/>
            <a:ext cx="2052075" cy="1912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1225CD-E5D3-4D46-B59C-6D1BE8FE53A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54201">
            <a:off x="4423020" y="1189194"/>
            <a:ext cx="2052075" cy="1912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0DA1609-9145-4C09-AA8D-973B30618F2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07790">
            <a:off x="8596260" y="4550648"/>
            <a:ext cx="2052075" cy="1912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48C8FF8-845A-44F9-B743-BB96E8A2E884}"/>
              </a:ext>
            </a:extLst>
          </p:cNvPr>
          <p:cNvSpPr/>
          <p:nvPr/>
        </p:nvSpPr>
        <p:spPr>
          <a:xfrm>
            <a:off x="1130468" y="5262937"/>
            <a:ext cx="1784463" cy="11387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edoka One" panose="02000000000000000000" pitchFamily="2" charset="0"/>
                <a:cs typeface="Arial" panose="020B0604020202020204" pitchFamily="34" charset="0"/>
              </a:rPr>
              <a:t>Well </a:t>
            </a:r>
          </a:p>
          <a:p>
            <a:pPr algn="ctr"/>
            <a:r>
              <a:rPr 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edoka One" panose="02000000000000000000" pitchFamily="2" charset="0"/>
                <a:cs typeface="Arial" panose="020B0604020202020204" pitchFamily="34" charset="0"/>
              </a:rPr>
              <a:t>written!</a:t>
            </a:r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dler" panose="00000400000000000000" pitchFamily="2" charset="0"/>
                <a:cs typeface="Arial" panose="020B0604020202020204" pitchFamily="34" charset="0"/>
              </a:rPr>
              <a:t>!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68AF6EE-E90F-4D5A-A390-85D039DC2876}"/>
              </a:ext>
            </a:extLst>
          </p:cNvPr>
          <p:cNvSpPr/>
          <p:nvPr/>
        </p:nvSpPr>
        <p:spPr>
          <a:xfrm>
            <a:off x="4356353" y="1637947"/>
            <a:ext cx="221887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edoka One" panose="02000000000000000000" pitchFamily="2" charset="0"/>
                <a:cs typeface="Arial" panose="020B0604020202020204" pitchFamily="34" charset="0"/>
              </a:rPr>
              <a:t>Great </a:t>
            </a:r>
          </a:p>
          <a:p>
            <a:pPr algn="ctr"/>
            <a:r>
              <a:rPr 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edoka One" panose="02000000000000000000" pitchFamily="2" charset="0"/>
                <a:cs typeface="Arial" panose="020B0604020202020204" pitchFamily="34" charset="0"/>
              </a:rPr>
              <a:t>description!</a:t>
            </a:r>
            <a:endParaRPr lang="en-US" sz="4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dler" panose="00000400000000000000" pitchFamily="2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9E2C2D6-935A-4B88-8C3A-EA9D11FC8E86}"/>
              </a:ext>
            </a:extLst>
          </p:cNvPr>
          <p:cNvSpPr/>
          <p:nvPr/>
        </p:nvSpPr>
        <p:spPr>
          <a:xfrm>
            <a:off x="8379011" y="5012549"/>
            <a:ext cx="248657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edoka One" panose="02000000000000000000" pitchFamily="2" charset="0"/>
                <a:cs typeface="Arial" panose="020B0604020202020204" pitchFamily="34" charset="0"/>
              </a:rPr>
              <a:t>Perfect </a:t>
            </a:r>
          </a:p>
          <a:p>
            <a:pPr algn="ctr"/>
            <a:r>
              <a:rPr 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edoka One" panose="02000000000000000000" pitchFamily="2" charset="0"/>
                <a:cs typeface="Arial" panose="020B0604020202020204" pitchFamily="34" charset="0"/>
              </a:rPr>
              <a:t>punctuation! </a:t>
            </a:r>
            <a:endParaRPr lang="en-US" sz="4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dler" panose="00000400000000000000" pitchFamily="2" charset="0"/>
              <a:cs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F72173-F44C-40AF-8AF7-F8BD48E96DFE}"/>
              </a:ext>
            </a:extLst>
          </p:cNvPr>
          <p:cNvSpPr/>
          <p:nvPr/>
        </p:nvSpPr>
        <p:spPr>
          <a:xfrm>
            <a:off x="486891" y="2404322"/>
            <a:ext cx="328647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edoka One" panose="02000000000000000000" pitchFamily="2" charset="0"/>
                <a:cs typeface="Arial" panose="020B0604020202020204" pitchFamily="34" charset="0"/>
              </a:rPr>
              <a:t>Sentence of </a:t>
            </a:r>
          </a:p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edoka One" panose="02000000000000000000" pitchFamily="2" charset="0"/>
                <a:cs typeface="Arial" panose="020B0604020202020204" pitchFamily="34" charset="0"/>
              </a:rPr>
              <a:t>the day…</a:t>
            </a:r>
            <a:endParaRPr lang="en-US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dler" panose="00000400000000000000" pitchFamily="2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A54E165-793C-4977-AC79-858F3AD66744}"/>
              </a:ext>
            </a:extLst>
          </p:cNvPr>
          <p:cNvSpPr/>
          <p:nvPr/>
        </p:nvSpPr>
        <p:spPr>
          <a:xfrm>
            <a:off x="8085684" y="1483828"/>
            <a:ext cx="361028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edoka One" panose="02000000000000000000" pitchFamily="2" charset="0"/>
                <a:cs typeface="Arial" panose="020B0604020202020204" pitchFamily="34" charset="0"/>
              </a:rPr>
              <a:t>Adjectives of </a:t>
            </a:r>
          </a:p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edoka One" panose="02000000000000000000" pitchFamily="2" charset="0"/>
                <a:cs typeface="Arial" panose="020B0604020202020204" pitchFamily="34" charset="0"/>
              </a:rPr>
              <a:t>the day…</a:t>
            </a:r>
            <a:endParaRPr lang="en-US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dler" panose="00000400000000000000" pitchFamily="2" charset="0"/>
              <a:cs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8370E1F-C817-40F3-90D1-39B478A9DF1E}"/>
              </a:ext>
            </a:extLst>
          </p:cNvPr>
          <p:cNvSpPr/>
          <p:nvPr/>
        </p:nvSpPr>
        <p:spPr>
          <a:xfrm>
            <a:off x="4387084" y="4027664"/>
            <a:ext cx="394851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edoka One" panose="02000000000000000000" pitchFamily="2" charset="0"/>
                <a:cs typeface="Arial" panose="020B0604020202020204" pitchFamily="34" charset="0"/>
              </a:rPr>
              <a:t>Most </a:t>
            </a:r>
          </a:p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edoka One" panose="02000000000000000000" pitchFamily="2" charset="0"/>
                <a:cs typeface="Arial" panose="020B0604020202020204" pitchFamily="34" charset="0"/>
              </a:rPr>
              <a:t>improved </a:t>
            </a:r>
          </a:p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edoka One" panose="02000000000000000000" pitchFamily="2" charset="0"/>
                <a:cs typeface="Arial" panose="020B0604020202020204" pitchFamily="34" charset="0"/>
              </a:rPr>
              <a:t>author today…</a:t>
            </a:r>
            <a:endParaRPr lang="en-US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dler" panose="000004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804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293</Words>
  <Application>Microsoft Office PowerPoint</Application>
  <PresentationFormat>Widescreen</PresentationFormat>
  <Paragraphs>52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Calibri Light</vt:lpstr>
      <vt:lpstr>Adler</vt:lpstr>
      <vt:lpstr>Calibri</vt:lpstr>
      <vt:lpstr>Wingdings</vt:lpstr>
      <vt:lpstr>Amatic SC</vt:lpstr>
      <vt:lpstr>Fredoka One</vt:lpstr>
      <vt:lpstr>RM Typerighter old</vt:lpstr>
      <vt:lpstr>Sassoon Infant Std</vt:lpstr>
      <vt:lpstr>Office Theme</vt:lpstr>
      <vt:lpstr>Awesome      Author!!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Awesome      Author!!</dc:title>
  <dc:creator>Rebecca Underwood</dc:creator>
  <cp:lastModifiedBy>Sarah Parker</cp:lastModifiedBy>
  <cp:revision>6</cp:revision>
  <dcterms:created xsi:type="dcterms:W3CDTF">2020-11-30T15:47:47Z</dcterms:created>
  <dcterms:modified xsi:type="dcterms:W3CDTF">2021-01-07T10:14:31Z</dcterms:modified>
</cp:coreProperties>
</file>