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3" r:id="rId1"/>
  </p:sldMasterIdLst>
  <p:notesMasterIdLst>
    <p:notesMasterId r:id="rId20"/>
  </p:notesMasterIdLst>
  <p:handoutMasterIdLst>
    <p:handoutMasterId r:id="rId21"/>
  </p:handoutMasterIdLst>
  <p:sldIdLst>
    <p:sldId id="284" r:id="rId2"/>
    <p:sldId id="285" r:id="rId3"/>
    <p:sldId id="294" r:id="rId4"/>
    <p:sldId id="326" r:id="rId5"/>
    <p:sldId id="327" r:id="rId6"/>
    <p:sldId id="329" r:id="rId7"/>
    <p:sldId id="340" r:id="rId8"/>
    <p:sldId id="331" r:id="rId9"/>
    <p:sldId id="332" r:id="rId10"/>
    <p:sldId id="334" r:id="rId11"/>
    <p:sldId id="335" r:id="rId12"/>
    <p:sldId id="336" r:id="rId13"/>
    <p:sldId id="341" r:id="rId14"/>
    <p:sldId id="342" r:id="rId15"/>
    <p:sldId id="343" r:id="rId16"/>
    <p:sldId id="345" r:id="rId17"/>
    <p:sldId id="346" r:id="rId18"/>
    <p:sldId id="347" r:id="rId19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  <a:srgbClr val="FFFFFF"/>
    <a:srgbClr val="8FAD11"/>
    <a:srgbClr val="0099FF"/>
    <a:srgbClr val="663300"/>
    <a:srgbClr val="CC00FF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  <p:ext uri="{1BD7E111-0CB8-44D6-8891-C1BB2F81B7CC}">
      <p1710:readonlyRecommended xmlns=""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61748" autoAdjust="0"/>
  </p:normalViewPr>
  <p:slideViewPr>
    <p:cSldViewPr>
      <p:cViewPr>
        <p:scale>
          <a:sx n="86" d="100"/>
          <a:sy n="86" d="100"/>
        </p:scale>
        <p:origin x="-149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316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="" xmlns:a16="http://schemas.microsoft.com/office/drawing/2014/main" id="{C99D521D-2921-4B9C-9243-5E0728EE5C4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3795" name="Rectangle 3">
            <a:extLst>
              <a:ext uri="{FF2B5EF4-FFF2-40B4-BE49-F238E27FC236}">
                <a16:creationId xmlns="" xmlns:a16="http://schemas.microsoft.com/office/drawing/2014/main" id="{4186C454-F475-47BB-AD88-07E6A8B3563B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3796" name="Rectangle 4">
            <a:extLst>
              <a:ext uri="{FF2B5EF4-FFF2-40B4-BE49-F238E27FC236}">
                <a16:creationId xmlns="" xmlns:a16="http://schemas.microsoft.com/office/drawing/2014/main" id="{81D580D9-E220-4DAB-AD80-AD32DC2BBD2B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3797" name="Rectangle 5">
            <a:extLst>
              <a:ext uri="{FF2B5EF4-FFF2-40B4-BE49-F238E27FC236}">
                <a16:creationId xmlns="" xmlns:a16="http://schemas.microsoft.com/office/drawing/2014/main" id="{11F415A6-5AD4-4424-AED2-1987788DD11B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3DBBBD19-F4AA-43BF-9682-86C09026E48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203714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B998872D-4DA0-4222-85E9-D8CCB1031D4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DD1A3BF9-225E-4FF5-841D-B421A9B117A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28DCCF9-C559-4F73-81FA-1F748B61DC78}" type="datetimeFigureOut">
              <a:rPr lang="en-GB"/>
              <a:pPr>
                <a:defRPr/>
              </a:pPr>
              <a:t>10/09/2020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="" xmlns:a16="http://schemas.microsoft.com/office/drawing/2014/main" id="{C5C05794-10BA-42DC-AD47-27A706B1F4C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="" xmlns:a16="http://schemas.microsoft.com/office/drawing/2014/main" id="{04F7DE9D-9DE6-4FAD-9A6E-50BA7DB543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5EA346FC-F92D-4379-9EFF-AD89CD88D55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FB0C849-8AF1-4391-9E1C-B37030A6C9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342D855-BA07-49AF-96A1-E57B9EE989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742105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31">
            <a:extLst>
              <a:ext uri="{FF2B5EF4-FFF2-40B4-BE49-F238E27FC236}">
                <a16:creationId xmlns="" xmlns:a16="http://schemas.microsoft.com/office/drawing/2014/main" id="{823D836A-3949-4AB4-8536-7A96E430B1B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26DBDA8-705F-414A-A36A-1C99DB429A3B}" type="slidenum">
              <a:rPr lang="en-GB" altLang="en-US" smtClean="0"/>
              <a:pPr eaLnBrk="1" hangingPunct="1"/>
              <a:t>1</a:t>
            </a:fld>
            <a:endParaRPr lang="en-GB" altLang="en-US"/>
          </a:p>
        </p:txBody>
      </p:sp>
      <p:sp>
        <p:nvSpPr>
          <p:cNvPr id="5123" name="Rectangle 2">
            <a:extLst>
              <a:ext uri="{FF2B5EF4-FFF2-40B4-BE49-F238E27FC236}">
                <a16:creationId xmlns="" xmlns:a16="http://schemas.microsoft.com/office/drawing/2014/main" id="{31C3390A-9835-48CC-A59D-984F56D2943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Rectangle 3">
            <a:extLst>
              <a:ext uri="{FF2B5EF4-FFF2-40B4-BE49-F238E27FC236}">
                <a16:creationId xmlns="" xmlns:a16="http://schemas.microsoft.com/office/drawing/2014/main" id="{92635971-6C05-4EEE-B5EE-F450EB927A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031">
            <a:extLst>
              <a:ext uri="{FF2B5EF4-FFF2-40B4-BE49-F238E27FC236}">
                <a16:creationId xmlns="" xmlns:a16="http://schemas.microsoft.com/office/drawing/2014/main" id="{E3E3F9D3-02B6-45C9-839D-623542A160D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BD885C3-B0EE-45E3-BF01-8DA8A83A7A10}" type="slidenum">
              <a:rPr lang="en-GB" altLang="en-US" smtClean="0"/>
              <a:pPr eaLnBrk="1" hangingPunct="1"/>
              <a:t>2</a:t>
            </a:fld>
            <a:endParaRPr lang="en-GB" altLang="en-US"/>
          </a:p>
        </p:txBody>
      </p:sp>
      <p:sp>
        <p:nvSpPr>
          <p:cNvPr id="7171" name="Rectangle 2">
            <a:extLst>
              <a:ext uri="{FF2B5EF4-FFF2-40B4-BE49-F238E27FC236}">
                <a16:creationId xmlns="" xmlns:a16="http://schemas.microsoft.com/office/drawing/2014/main" id="{89F0B273-550B-4F7A-A3DA-77D46575A44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2" name="Rectangle 3">
            <a:extLst>
              <a:ext uri="{FF2B5EF4-FFF2-40B4-BE49-F238E27FC236}">
                <a16:creationId xmlns="" xmlns:a16="http://schemas.microsoft.com/office/drawing/2014/main" id="{4CE478FF-3804-4930-8FBC-D29F7BACC1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>
            <a:extLst>
              <a:ext uri="{FF2B5EF4-FFF2-40B4-BE49-F238E27FC236}">
                <a16:creationId xmlns="" xmlns:a16="http://schemas.microsoft.com/office/drawing/2014/main" id="{6F3B13BE-3B64-4ED4-83CF-A6AB118BA64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>
            <a:extLst>
              <a:ext uri="{FF2B5EF4-FFF2-40B4-BE49-F238E27FC236}">
                <a16:creationId xmlns="" xmlns:a16="http://schemas.microsoft.com/office/drawing/2014/main" id="{6F8661BE-3D33-4E6F-9E32-78DE16E2590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9220" name="Slide Number Placeholder 3">
            <a:extLst>
              <a:ext uri="{FF2B5EF4-FFF2-40B4-BE49-F238E27FC236}">
                <a16:creationId xmlns="" xmlns:a16="http://schemas.microsoft.com/office/drawing/2014/main" id="{7BF1AE2D-1F30-478B-B20D-3A9A0D780F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2AEA34C-F54F-4B63-A628-D3A9AF4F9258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>
            <a:extLst>
              <a:ext uri="{FF2B5EF4-FFF2-40B4-BE49-F238E27FC236}">
                <a16:creationId xmlns="" xmlns:a16="http://schemas.microsoft.com/office/drawing/2014/main" id="{9A49DD95-509C-45A4-ACB4-1FAFC01920F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>
            <a:extLst>
              <a:ext uri="{FF2B5EF4-FFF2-40B4-BE49-F238E27FC236}">
                <a16:creationId xmlns="" xmlns:a16="http://schemas.microsoft.com/office/drawing/2014/main" id="{337FB9E1-DE1C-4A78-A138-EA24358A81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11268" name="Slide Number Placeholder 3">
            <a:extLst>
              <a:ext uri="{FF2B5EF4-FFF2-40B4-BE49-F238E27FC236}">
                <a16:creationId xmlns="" xmlns:a16="http://schemas.microsoft.com/office/drawing/2014/main" id="{570AB90D-48BA-4E18-A6B5-53A040D4647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1DE98B4-360F-49C0-A7E2-3D7C9BDF937E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="" xmlns:a16="http://schemas.microsoft.com/office/drawing/2014/main" id="{919AEF4F-3B46-4473-9914-CFFFE02F2B1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="" xmlns:a16="http://schemas.microsoft.com/office/drawing/2014/main" id="{75EB1BD8-3C3B-4D4E-ABCC-2F5554D4CB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="" xmlns:a16="http://schemas.microsoft.com/office/drawing/2014/main" id="{C0824DC4-A178-4D18-8C80-215C5F6168C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5212DB0-C933-4B2A-B2EA-ABC79706967C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="" xmlns:a16="http://schemas.microsoft.com/office/drawing/2014/main" id="{81344CF5-AD10-4DF5-AECB-D60391CB978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="" xmlns:a16="http://schemas.microsoft.com/office/drawing/2014/main" id="{5AE8AB82-5158-4EF4-88C1-2F02198E9B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15364" name="Slide Number Placeholder 3">
            <a:extLst>
              <a:ext uri="{FF2B5EF4-FFF2-40B4-BE49-F238E27FC236}">
                <a16:creationId xmlns="" xmlns:a16="http://schemas.microsoft.com/office/drawing/2014/main" id="{80210D64-6ADC-4667-BE4F-F1E2F3D7B4D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4B91BFF-C3FB-404A-BE12-8AE6651A102A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="" xmlns:a16="http://schemas.microsoft.com/office/drawing/2014/main" id="{584FD323-3BC5-42CE-8A2F-01747B4735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>
            <a:extLst>
              <a:ext uri="{FF2B5EF4-FFF2-40B4-BE49-F238E27FC236}">
                <a16:creationId xmlns="" xmlns:a16="http://schemas.microsoft.com/office/drawing/2014/main" id="{D9A71D8D-68F0-42A6-ACE8-6C2FCB39A5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17412" name="Slide Number Placeholder 3">
            <a:extLst>
              <a:ext uri="{FF2B5EF4-FFF2-40B4-BE49-F238E27FC236}">
                <a16:creationId xmlns="" xmlns:a16="http://schemas.microsoft.com/office/drawing/2014/main" id="{13FCEE6F-33BC-4951-B16D-85C69D184FC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5ADF28C-A0DB-4718-9A07-21403E095C99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="" xmlns:a16="http://schemas.microsoft.com/office/drawing/2014/main" id="{9E38107D-6DBD-4E30-9C38-AF6BBB01133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>
            <a:extLst>
              <a:ext uri="{FF2B5EF4-FFF2-40B4-BE49-F238E27FC236}">
                <a16:creationId xmlns="" xmlns:a16="http://schemas.microsoft.com/office/drawing/2014/main" id="{30C68C7A-127E-4436-A37A-9F332E804A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19460" name="Slide Number Placeholder 3">
            <a:extLst>
              <a:ext uri="{FF2B5EF4-FFF2-40B4-BE49-F238E27FC236}">
                <a16:creationId xmlns="" xmlns:a16="http://schemas.microsoft.com/office/drawing/2014/main" id="{5E0C0605-70F9-4737-AD45-CB5449DDE89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B2EDBF9-E8AE-4205-816C-E4DDBDE73B97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="" xmlns:a16="http://schemas.microsoft.com/office/drawing/2014/main" id="{CE3E7163-EFBD-426C-9F23-9E48A13B330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>
            <a:extLst>
              <a:ext uri="{FF2B5EF4-FFF2-40B4-BE49-F238E27FC236}">
                <a16:creationId xmlns="" xmlns:a16="http://schemas.microsoft.com/office/drawing/2014/main" id="{4948409A-E994-4697-9E09-97111B0756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21508" name="Slide Number Placeholder 3">
            <a:extLst>
              <a:ext uri="{FF2B5EF4-FFF2-40B4-BE49-F238E27FC236}">
                <a16:creationId xmlns="" xmlns:a16="http://schemas.microsoft.com/office/drawing/2014/main" id="{923511FC-8D78-4F2E-A2DC-3A012E30BF7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D7DE347-7601-4AEC-85F8-E14DD0E2D4AB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="" xmlns:a16="http://schemas.microsoft.com/office/drawing/2014/main" id="{1B63E831-384F-44F9-B7E8-F56FBC4CF73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>
            <a:extLst>
              <a:ext uri="{FF2B5EF4-FFF2-40B4-BE49-F238E27FC236}">
                <a16:creationId xmlns="" xmlns:a16="http://schemas.microsoft.com/office/drawing/2014/main" id="{3D980E23-0B56-4E8C-9A38-BFB6A96106C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23556" name="Slide Number Placeholder 3">
            <a:extLst>
              <a:ext uri="{FF2B5EF4-FFF2-40B4-BE49-F238E27FC236}">
                <a16:creationId xmlns="" xmlns:a16="http://schemas.microsoft.com/office/drawing/2014/main" id="{5DE52353-4CDF-44DB-8664-0DB7C55B087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87FE9F4-6484-43F9-9A77-047F396AF644}" type="slidenum">
              <a:rPr lang="en-GB" altLang="en-US" smtClean="0"/>
              <a:pPr/>
              <a:t>10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="" xmlns:a16="http://schemas.microsoft.com/office/drawing/2014/main" id="{02943A41-0DAC-4CE5-9715-8AAB0F5A02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>
            <a:extLst>
              <a:ext uri="{FF2B5EF4-FFF2-40B4-BE49-F238E27FC236}">
                <a16:creationId xmlns="" xmlns:a16="http://schemas.microsoft.com/office/drawing/2014/main" id="{79D5C082-2392-43D5-BB4F-B1D4298C44B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  <a:p>
            <a:endParaRPr lang="en-GB" altLang="en-US" dirty="0"/>
          </a:p>
        </p:txBody>
      </p:sp>
      <p:sp>
        <p:nvSpPr>
          <p:cNvPr id="25604" name="Slide Number Placeholder 3">
            <a:extLst>
              <a:ext uri="{FF2B5EF4-FFF2-40B4-BE49-F238E27FC236}">
                <a16:creationId xmlns="" xmlns:a16="http://schemas.microsoft.com/office/drawing/2014/main" id="{650BA645-F823-4F96-9E87-67B539BD74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DD956A9-198E-4BD4-9A95-51A061EEFB4B}" type="slidenum">
              <a:rPr lang="en-GB" altLang="en-US" smtClean="0"/>
              <a:pPr/>
              <a:t>11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>
            <a:extLst>
              <a:ext uri="{FF2B5EF4-FFF2-40B4-BE49-F238E27FC236}">
                <a16:creationId xmlns="" xmlns:a16="http://schemas.microsoft.com/office/drawing/2014/main" id="{FBC4F213-CA2D-4F72-A79B-775B3C5CF7E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>
            <a:extLst>
              <a:ext uri="{FF2B5EF4-FFF2-40B4-BE49-F238E27FC236}">
                <a16:creationId xmlns="" xmlns:a16="http://schemas.microsoft.com/office/drawing/2014/main" id="{96809E5A-728E-48C5-ACB7-77471F674BC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27652" name="Slide Number Placeholder 3">
            <a:extLst>
              <a:ext uri="{FF2B5EF4-FFF2-40B4-BE49-F238E27FC236}">
                <a16:creationId xmlns="" xmlns:a16="http://schemas.microsoft.com/office/drawing/2014/main" id="{89D000A6-1F05-4737-A23A-764340E2992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04A3FE9-9100-44F5-AC81-4748FFCFE9EC}" type="slidenum">
              <a:rPr lang="en-GB" altLang="en-US" smtClean="0"/>
              <a:pPr/>
              <a:t>12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="" xmlns:a16="http://schemas.microsoft.com/office/drawing/2014/main" id="{90D285B0-8105-4D21-9C7E-F36DCDF6C15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>
            <a:extLst>
              <a:ext uri="{FF2B5EF4-FFF2-40B4-BE49-F238E27FC236}">
                <a16:creationId xmlns="" xmlns:a16="http://schemas.microsoft.com/office/drawing/2014/main" id="{36292437-591E-469C-9E69-D796F1F4CE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29700" name="Slide Number Placeholder 3">
            <a:extLst>
              <a:ext uri="{FF2B5EF4-FFF2-40B4-BE49-F238E27FC236}">
                <a16:creationId xmlns="" xmlns:a16="http://schemas.microsoft.com/office/drawing/2014/main" id="{853E8ED6-8110-4478-8991-8215FBEDD47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94DD17D-29AC-49DE-9345-484E8572DF6B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>
            <a:extLst>
              <a:ext uri="{FF2B5EF4-FFF2-40B4-BE49-F238E27FC236}">
                <a16:creationId xmlns="" xmlns:a16="http://schemas.microsoft.com/office/drawing/2014/main" id="{BE4731B5-87C6-41C0-AAE6-6040A6CA9BC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>
            <a:extLst>
              <a:ext uri="{FF2B5EF4-FFF2-40B4-BE49-F238E27FC236}">
                <a16:creationId xmlns="" xmlns:a16="http://schemas.microsoft.com/office/drawing/2014/main" id="{83D70735-CD16-4B87-AEC3-C3415C298A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31748" name="Slide Number Placeholder 3">
            <a:extLst>
              <a:ext uri="{FF2B5EF4-FFF2-40B4-BE49-F238E27FC236}">
                <a16:creationId xmlns="" xmlns:a16="http://schemas.microsoft.com/office/drawing/2014/main" id="{2CF14EC7-8C5D-415B-B033-E45854C5876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193E4B9-5E30-41D6-BEF3-9A33EAF81A66}" type="slidenum">
              <a:rPr lang="en-GB" altLang="en-US" smtClean="0"/>
              <a:pPr/>
              <a:t>14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>
            <a:extLst>
              <a:ext uri="{FF2B5EF4-FFF2-40B4-BE49-F238E27FC236}">
                <a16:creationId xmlns="" xmlns:a16="http://schemas.microsoft.com/office/drawing/2014/main" id="{72952783-3215-474F-B183-522CA37AB2D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>
            <a:extLst>
              <a:ext uri="{FF2B5EF4-FFF2-40B4-BE49-F238E27FC236}">
                <a16:creationId xmlns="" xmlns:a16="http://schemas.microsoft.com/office/drawing/2014/main" id="{94515160-F2EE-499D-9F0C-1449472788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GB" altLang="en-US" dirty="0"/>
          </a:p>
        </p:txBody>
      </p:sp>
      <p:sp>
        <p:nvSpPr>
          <p:cNvPr id="33796" name="Slide Number Placeholder 3">
            <a:extLst>
              <a:ext uri="{FF2B5EF4-FFF2-40B4-BE49-F238E27FC236}">
                <a16:creationId xmlns="" xmlns:a16="http://schemas.microsoft.com/office/drawing/2014/main" id="{8F703564-D025-4561-96CB-2FF2AA9F321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0ED9D07-4EAA-4251-B7B2-527A17EFA30D}" type="slidenum">
              <a:rPr lang="en-GB" altLang="en-US" smtClean="0"/>
              <a:pPr/>
              <a:t>15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>
            <a:extLst>
              <a:ext uri="{FF2B5EF4-FFF2-40B4-BE49-F238E27FC236}">
                <a16:creationId xmlns="" xmlns:a16="http://schemas.microsoft.com/office/drawing/2014/main" id="{5BC93D57-D304-42F4-8B6A-0CFE0E6411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>
            <a:extLst>
              <a:ext uri="{FF2B5EF4-FFF2-40B4-BE49-F238E27FC236}">
                <a16:creationId xmlns="" xmlns:a16="http://schemas.microsoft.com/office/drawing/2014/main" id="{3F2849AC-22F2-46D9-9DDD-746BF6D2B6A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35844" name="Slide Number Placeholder 3">
            <a:extLst>
              <a:ext uri="{FF2B5EF4-FFF2-40B4-BE49-F238E27FC236}">
                <a16:creationId xmlns="" xmlns:a16="http://schemas.microsoft.com/office/drawing/2014/main" id="{37C0BE96-D142-4779-BCE2-CD479D9564B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DB97F27-274D-4873-8BEB-C128C8C1D207}" type="slidenum">
              <a:rPr lang="en-GB" altLang="en-US" smtClean="0"/>
              <a:pPr/>
              <a:t>16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>
            <a:extLst>
              <a:ext uri="{FF2B5EF4-FFF2-40B4-BE49-F238E27FC236}">
                <a16:creationId xmlns="" xmlns:a16="http://schemas.microsoft.com/office/drawing/2014/main" id="{FD1C8942-B428-4810-AA64-6A0B2C7BF96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>
            <a:extLst>
              <a:ext uri="{FF2B5EF4-FFF2-40B4-BE49-F238E27FC236}">
                <a16:creationId xmlns="" xmlns:a16="http://schemas.microsoft.com/office/drawing/2014/main" id="{7434161D-BFD6-490D-B1AC-DBCAB36AED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37892" name="Slide Number Placeholder 3">
            <a:extLst>
              <a:ext uri="{FF2B5EF4-FFF2-40B4-BE49-F238E27FC236}">
                <a16:creationId xmlns="" xmlns:a16="http://schemas.microsoft.com/office/drawing/2014/main" id="{B456F048-0D4C-4961-B0D0-7B86FCE207A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31083C9-4CCD-4DC2-AA88-1993C761504F}" type="slidenum">
              <a:rPr lang="en-GB" altLang="en-US" smtClean="0"/>
              <a:pPr/>
              <a:t>17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>
            <a:extLst>
              <a:ext uri="{FF2B5EF4-FFF2-40B4-BE49-F238E27FC236}">
                <a16:creationId xmlns="" xmlns:a16="http://schemas.microsoft.com/office/drawing/2014/main" id="{D56F6AA2-E495-4976-B701-D91A0DAA29D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>
            <a:extLst>
              <a:ext uri="{FF2B5EF4-FFF2-40B4-BE49-F238E27FC236}">
                <a16:creationId xmlns="" xmlns:a16="http://schemas.microsoft.com/office/drawing/2014/main" id="{D920B79E-F1DD-42F3-842E-FB319668C5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39940" name="Slide Number Placeholder 3">
            <a:extLst>
              <a:ext uri="{FF2B5EF4-FFF2-40B4-BE49-F238E27FC236}">
                <a16:creationId xmlns="" xmlns:a16="http://schemas.microsoft.com/office/drawing/2014/main" id="{59892FFD-0916-47EF-9314-777E9F2FAEE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81F8A7F-D961-4EB9-B8A5-D967D5413C75}" type="slidenum">
              <a:rPr lang="en-GB" altLang="en-US" smtClean="0"/>
              <a:pPr/>
              <a:t>18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E7BB7-1AB8-494D-8BCC-2009219B603D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7C2F-C618-45FC-956D-D9D9B154E98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2460354"/>
      </p:ext>
    </p:extLst>
  </p:cSld>
  <p:clrMapOvr>
    <a:masterClrMapping/>
  </p:clrMapOvr>
  <p:extLst>
    <p:ext uri="{DCECCB84-F9BA-43D5-87BE-67443E8EF086}">
      <p15:sldGuideLst xmlns=""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E7BB7-1AB8-494D-8BCC-2009219B603D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7C2F-C618-45FC-956D-D9D9B154E980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6462B969-A83E-42BA-BBFD-EE1CCFAB742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92" y="116632"/>
            <a:ext cx="89190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518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E7BB7-1AB8-494D-8BCC-2009219B603D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7C2F-C618-45FC-956D-D9D9B154E980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4DF74B84-5722-4FCC-9861-28C3437F43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5352" y="116632"/>
            <a:ext cx="89190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223265"/>
      </p:ext>
    </p:extLst>
  </p:cSld>
  <p:clrMapOvr>
    <a:masterClrMapping/>
  </p:clrMapOvr>
  <p:extLst>
    <p:ext uri="{DCECCB84-F9BA-43D5-87BE-67443E8EF086}">
      <p15:sldGuideLst xmlns=""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E7BB7-1AB8-494D-8BCC-2009219B603D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7C2F-C618-45FC-956D-D9D9B154E98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0560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E7BB7-1AB8-494D-8BCC-2009219B603D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7C2F-C618-45FC-956D-D9D9B154E98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9097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E7BB7-1AB8-494D-8BCC-2009219B603D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7C2F-C618-45FC-956D-D9D9B154E98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278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E7BB7-1AB8-494D-8BCC-2009219B603D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7C2F-C618-45FC-956D-D9D9B154E98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3277009"/>
      </p:ext>
    </p:extLst>
  </p:cSld>
  <p:clrMapOvr>
    <a:masterClrMapping/>
  </p:clrMapOvr>
  <p:extLst>
    <p:ext uri="{DCECCB84-F9BA-43D5-87BE-67443E8EF086}">
      <p15:sldGuideLst xmlns=""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4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5" y="6459788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1AE7BB7-1AB8-494D-8BCC-2009219B603D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8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9D87C2F-C618-45FC-956D-D9D9B154E98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8743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3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E7BB7-1AB8-494D-8BCC-2009219B603D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7C2F-C618-45FC-956D-D9D9B154E98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4485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E7BB7-1AB8-494D-8BCC-2009219B603D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7C2F-C618-45FC-956D-D9D9B154E98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8278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412302"/>
            <a:ext cx="1971675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E7BB7-1AB8-494D-8BCC-2009219B603D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7C2F-C618-45FC-956D-D9D9B154E98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0753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7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2" y="6459788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1AE7BB7-1AB8-494D-8BCC-2009219B603D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40" y="6459788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5" y="6459788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9D87C2F-C618-45FC-956D-D9D9B154E98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9214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 advAuto="0"/>
    </p:bldLst>
  </p:timing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12" Type="http://schemas.openxmlformats.org/officeDocument/2006/relationships/image" Target="../media/image4.png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7.png"/><Relationship Id="rId10" Type="http://schemas.openxmlformats.org/officeDocument/2006/relationships/image" Target="../media/image15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4.wma"/><Relationship Id="rId1" Type="http://schemas.microsoft.com/office/2007/relationships/media" Target="../media/media4.wma"/><Relationship Id="rId6" Type="http://schemas.openxmlformats.org/officeDocument/2006/relationships/image" Target="../media/image17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5.wma"/><Relationship Id="rId1" Type="http://schemas.microsoft.com/office/2007/relationships/media" Target="../media/media5.wma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6.wma"/><Relationship Id="rId1" Type="http://schemas.microsoft.com/office/2007/relationships/media" Target="../media/media6.wma"/><Relationship Id="rId6" Type="http://schemas.openxmlformats.org/officeDocument/2006/relationships/image" Target="../media/image7.png"/><Relationship Id="rId5" Type="http://schemas.openxmlformats.org/officeDocument/2006/relationships/image" Target="../media/image20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6" Type="http://schemas.openxmlformats.org/officeDocument/2006/relationships/image" Target="../media/image16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8.wma"/><Relationship Id="rId1" Type="http://schemas.microsoft.com/office/2007/relationships/media" Target="../media/media8.wma"/><Relationship Id="rId6" Type="http://schemas.openxmlformats.org/officeDocument/2006/relationships/image" Target="../media/image7.png"/><Relationship Id="rId5" Type="http://schemas.openxmlformats.org/officeDocument/2006/relationships/image" Target="../media/image21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9.wma"/><Relationship Id="rId1" Type="http://schemas.microsoft.com/office/2007/relationships/media" Target="../media/media9.wma"/><Relationship Id="rId6" Type="http://schemas.openxmlformats.org/officeDocument/2006/relationships/image" Target="../media/image7.png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4.png"/><Relationship Id="rId2" Type="http://schemas.openxmlformats.org/officeDocument/2006/relationships/audio" Target="../media/media10.wma"/><Relationship Id="rId1" Type="http://schemas.microsoft.com/office/2007/relationships/media" Target="../media/media10.wma"/><Relationship Id="rId6" Type="http://schemas.openxmlformats.org/officeDocument/2006/relationships/image" Target="../media/image7.png"/><Relationship Id="rId5" Type="http://schemas.openxmlformats.org/officeDocument/2006/relationships/image" Target="../media/image23.png"/><Relationship Id="rId4" Type="http://schemas.openxmlformats.org/officeDocument/2006/relationships/notesSlide" Target="../notesSlides/notesSlide10.xml"/><Relationship Id="rId9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6.png"/><Relationship Id="rId2" Type="http://schemas.openxmlformats.org/officeDocument/2006/relationships/audio" Target="../media/media11.wma"/><Relationship Id="rId1" Type="http://schemas.microsoft.com/office/2007/relationships/media" Target="../media/media11.wma"/><Relationship Id="rId6" Type="http://schemas.openxmlformats.org/officeDocument/2006/relationships/image" Target="../media/image25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1.xml"/><Relationship Id="rId9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8.png"/><Relationship Id="rId12" Type="http://schemas.openxmlformats.org/officeDocument/2006/relationships/image" Target="../media/image4.png"/><Relationship Id="rId2" Type="http://schemas.openxmlformats.org/officeDocument/2006/relationships/audio" Target="../media/media12.wma"/><Relationship Id="rId1" Type="http://schemas.microsoft.com/office/2007/relationships/media" Target="../media/media12.wma"/><Relationship Id="rId6" Type="http://schemas.openxmlformats.org/officeDocument/2006/relationships/image" Target="../media/image27.png"/><Relationship Id="rId11" Type="http://schemas.openxmlformats.org/officeDocument/2006/relationships/image" Target="../media/image16.png"/><Relationship Id="rId5" Type="http://schemas.openxmlformats.org/officeDocument/2006/relationships/image" Target="../media/image8.png"/><Relationship Id="rId10" Type="http://schemas.openxmlformats.org/officeDocument/2006/relationships/image" Target="../media/image31.png"/><Relationship Id="rId4" Type="http://schemas.openxmlformats.org/officeDocument/2006/relationships/notesSlide" Target="../notesSlides/notesSlide12.xml"/><Relationship Id="rId9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9.png"/><Relationship Id="rId2" Type="http://schemas.openxmlformats.org/officeDocument/2006/relationships/audio" Target="../media/media13.wma"/><Relationship Id="rId1" Type="http://schemas.microsoft.com/office/2007/relationships/media" Target="../media/media13.wma"/><Relationship Id="rId6" Type="http://schemas.openxmlformats.org/officeDocument/2006/relationships/image" Target="../media/image28.png"/><Relationship Id="rId11" Type="http://schemas.openxmlformats.org/officeDocument/2006/relationships/image" Target="../media/image4.png"/><Relationship Id="rId5" Type="http://schemas.openxmlformats.org/officeDocument/2006/relationships/image" Target="../media/image27.png"/><Relationship Id="rId10" Type="http://schemas.openxmlformats.org/officeDocument/2006/relationships/image" Target="../media/image9.png"/><Relationship Id="rId4" Type="http://schemas.openxmlformats.org/officeDocument/2006/relationships/notesSlide" Target="../notesSlides/notesSlide13.xml"/><Relationship Id="rId9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4.wma"/><Relationship Id="rId1" Type="http://schemas.microsoft.com/office/2007/relationships/media" Target="../media/media14.wma"/><Relationship Id="rId6" Type="http://schemas.openxmlformats.org/officeDocument/2006/relationships/image" Target="../media/image28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5.wma"/><Relationship Id="rId1" Type="http://schemas.microsoft.com/office/2007/relationships/media" Target="../media/media15.wma"/><Relationship Id="rId6" Type="http://schemas.openxmlformats.org/officeDocument/2006/relationships/image" Target="../media/image31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6.wma"/><Relationship Id="rId1" Type="http://schemas.microsoft.com/office/2007/relationships/media" Target="../media/media16.wma"/><Relationship Id="rId6" Type="http://schemas.openxmlformats.org/officeDocument/2006/relationships/image" Target="../media/image31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9.png"/><Relationship Id="rId2" Type="http://schemas.openxmlformats.org/officeDocument/2006/relationships/audio" Target="../media/media17.wma"/><Relationship Id="rId1" Type="http://schemas.microsoft.com/office/2007/relationships/media" Target="../media/media17.wma"/><Relationship Id="rId6" Type="http://schemas.openxmlformats.org/officeDocument/2006/relationships/image" Target="../media/image27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17.xml"/><Relationship Id="rId9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8.wma"/><Relationship Id="rId1" Type="http://schemas.microsoft.com/office/2007/relationships/media" Target="../media/media18.wma"/><Relationship Id="rId6" Type="http://schemas.openxmlformats.org/officeDocument/2006/relationships/image" Target="../media/image10.png"/><Relationship Id="rId5" Type="http://schemas.openxmlformats.org/officeDocument/2006/relationships/hyperlink" Target="https://www.hertfordshire.gov.uk/microsites/Local-Offer/The-Hertfordshire-Local-Offer.aspx" TargetMode="External"/><Relationship Id="rId4" Type="http://schemas.openxmlformats.org/officeDocument/2006/relationships/notesSlide" Target="../notesSlides/notesSlide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="" xmlns:a16="http://schemas.microsoft.com/office/drawing/2014/main" id="{98CBFED7-3CF1-4D52-8334-2B4E421F643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auto">
          <a:xfrm>
            <a:off x="1499820" y="45552"/>
            <a:ext cx="6120680" cy="7381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en-GB" altLang="en-US" sz="4900" b="1" dirty="0"/>
              <a:t>Supporting your child’s </a:t>
            </a:r>
            <a:br>
              <a:rPr lang="en-GB" altLang="en-US" sz="4900" b="1" dirty="0"/>
            </a:br>
            <a:r>
              <a:rPr lang="en-GB" altLang="en-US" sz="4900" b="1" dirty="0"/>
              <a:t>return to school</a:t>
            </a:r>
            <a:r>
              <a:rPr lang="en-GB" altLang="en-US" sz="4800" dirty="0"/>
              <a:t/>
            </a:r>
            <a:br>
              <a:rPr lang="en-GB" altLang="en-US" sz="4800" dirty="0"/>
            </a:br>
            <a:r>
              <a:rPr lang="en-GB" altLang="en-US" sz="2400" dirty="0"/>
              <a:t/>
            </a:r>
            <a:br>
              <a:rPr lang="en-GB" altLang="en-US" sz="2400" dirty="0"/>
            </a:br>
            <a:r>
              <a:rPr lang="en-GB" altLang="en-US" sz="2400" dirty="0"/>
              <a:t/>
            </a:r>
            <a:br>
              <a:rPr lang="en-GB" altLang="en-US" sz="2400" dirty="0"/>
            </a:br>
            <a:r>
              <a:rPr lang="en-GB" altLang="en-US" sz="2400" dirty="0"/>
              <a:t/>
            </a:r>
            <a:br>
              <a:rPr lang="en-GB" altLang="en-US" sz="2400" dirty="0"/>
            </a:br>
            <a:r>
              <a:rPr lang="en-GB" altLang="en-US" sz="2400" dirty="0"/>
              <a:t/>
            </a:r>
            <a:br>
              <a:rPr lang="en-GB" altLang="en-US" sz="2400" dirty="0"/>
            </a:br>
            <a:endParaRPr lang="en-GB" altLang="en-US" sz="4800" b="1" dirty="0"/>
          </a:p>
        </p:txBody>
      </p:sp>
      <p:pic>
        <p:nvPicPr>
          <p:cNvPr id="4099" name="Picture 1">
            <a:extLst>
              <a:ext uri="{FF2B5EF4-FFF2-40B4-BE49-F238E27FC236}">
                <a16:creationId xmlns="" xmlns:a16="http://schemas.microsoft.com/office/drawing/2014/main" id="{FD88E3AF-6E9E-4EF1-AD2A-4BBFDC0043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270825"/>
            <a:ext cx="4470846" cy="2974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Rectangle 2">
            <a:extLst>
              <a:ext uri="{FF2B5EF4-FFF2-40B4-BE49-F238E27FC236}">
                <a16:creationId xmlns="" xmlns:a16="http://schemas.microsoft.com/office/drawing/2014/main" id="{77B1E839-90B4-4E98-8CB4-2047F83A2B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1300" y="4271963"/>
            <a:ext cx="66611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rgbClr val="8FAD11"/>
                </a:solidFill>
              </a:rPr>
              <a:t>EPS East Team</a:t>
            </a:r>
            <a:br>
              <a:rPr lang="en-GB" altLang="en-US" sz="2000" dirty="0">
                <a:solidFill>
                  <a:srgbClr val="8FAD11"/>
                </a:solidFill>
              </a:rPr>
            </a:br>
            <a:r>
              <a:rPr lang="en-GB" altLang="en-US" sz="2000" dirty="0">
                <a:solidFill>
                  <a:srgbClr val="8FAD11"/>
                </a:solidFill>
              </a:rPr>
              <a:t>Dr Katy Cole (Senior EP) and Dr Nikki Collingwood (EP)</a:t>
            </a:r>
            <a:br>
              <a:rPr lang="en-GB" altLang="en-US" sz="2000" dirty="0">
                <a:solidFill>
                  <a:srgbClr val="8FAD11"/>
                </a:solidFill>
              </a:rPr>
            </a:br>
            <a:endParaRPr lang="en-GB" altLang="en-US" sz="2000" dirty="0">
              <a:solidFill>
                <a:srgbClr val="8FAD11"/>
              </a:solidFill>
            </a:endParaRPr>
          </a:p>
        </p:txBody>
      </p:sp>
      <p:pic>
        <p:nvPicPr>
          <p:cNvPr id="4101" name="Picture 2">
            <a:extLst>
              <a:ext uri="{FF2B5EF4-FFF2-40B4-BE49-F238E27FC236}">
                <a16:creationId xmlns="" xmlns:a16="http://schemas.microsoft.com/office/drawing/2014/main" id="{805F05DB-16C6-4D4B-ABD7-4A498C8887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5022850"/>
            <a:ext cx="28067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="" xmlns:a16="http://schemas.microsoft.com/office/drawing/2014/main" id="{8E37B27B-965A-42AA-A6B8-5B567F841D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="" xmlns:a16="http://schemas.microsoft.com/office/drawing/2014/main" id="{74851A8D-54DF-4248-B116-943D1E7C6F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46" t="22017" r="11760" b="23131"/>
          <a:stretch>
            <a:fillRect/>
          </a:stretch>
        </p:blipFill>
        <p:spPr bwMode="auto">
          <a:xfrm>
            <a:off x="6676268" y="5791200"/>
            <a:ext cx="151317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ISL_logo_HiRes_RGB">
            <a:extLst>
              <a:ext uri="{FF2B5EF4-FFF2-40B4-BE49-F238E27FC236}">
                <a16:creationId xmlns="" xmlns:a16="http://schemas.microsoft.com/office/drawing/2014/main" id="{88AA77CF-0F6A-4DBB-BEC9-61FCCC16B4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7720" y="23947"/>
            <a:ext cx="1818104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6">
            <a:extLst>
              <a:ext uri="{FF2B5EF4-FFF2-40B4-BE49-F238E27FC236}">
                <a16:creationId xmlns="" xmlns:a16="http://schemas.microsoft.com/office/drawing/2014/main" id="{4A89C3BD-9481-4C17-8E96-6C442EBA81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6351609"/>
            <a:ext cx="68580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  <a:defRPr/>
            </a:pPr>
            <a:r>
              <a:rPr lang="en-GB" altLang="en-US" sz="1600" b="1" dirty="0">
                <a:solidFill>
                  <a:schemeClr val="bg1"/>
                </a:solidFill>
              </a:rPr>
              <a:t>Hertfordshire County Council</a:t>
            </a:r>
          </a:p>
          <a:p>
            <a:pPr>
              <a:lnSpc>
                <a:spcPct val="90000"/>
              </a:lnSpc>
              <a:defRPr/>
            </a:pPr>
            <a:r>
              <a:rPr lang="en-GB" altLang="en-US" sz="1600" b="1" dirty="0">
                <a:solidFill>
                  <a:schemeClr val="bg1"/>
                </a:solidFill>
              </a:rPr>
              <a:t>www.hertsdirect.org</a:t>
            </a:r>
            <a:endParaRPr lang="en-GB" alt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346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="" xmlns:a16="http://schemas.microsoft.com/office/drawing/2014/main" id="{A0DC8737-4998-42C6-8D90-AFBFAF4D19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16386" y="200971"/>
            <a:ext cx="8229600" cy="527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en-GB" altLang="en-US" sz="3600" dirty="0"/>
              <a:t>Overview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="" xmlns:a16="http://schemas.microsoft.com/office/drawing/2014/main" id="{CB0A6A7C-B2D2-46DF-BFCA-EAE1B15C6A1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30388" y="1302097"/>
            <a:ext cx="7313612" cy="503872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2400" dirty="0"/>
              <a:t>How can I make sense of my child’s responses during this time?</a:t>
            </a:r>
          </a:p>
          <a:p>
            <a:pPr marL="0" indent="0" eaLnBrk="1" hangingPunct="1">
              <a:buFontTx/>
              <a:buNone/>
              <a:defRPr/>
            </a:pPr>
            <a:endParaRPr lang="en-GB" altLang="en-US" sz="2400" dirty="0"/>
          </a:p>
          <a:p>
            <a:pPr eaLnBrk="1" hangingPunct="1">
              <a:defRPr/>
            </a:pPr>
            <a:r>
              <a:rPr lang="en-GB" altLang="en-US" sz="2400" dirty="0"/>
              <a:t>What is important for their learning, wellbeing and engagement going forward?</a:t>
            </a:r>
          </a:p>
          <a:p>
            <a:pPr eaLnBrk="1" hangingPunct="1">
              <a:defRPr/>
            </a:pPr>
            <a:endParaRPr lang="en-GB" altLang="en-US" sz="2400" dirty="0"/>
          </a:p>
          <a:p>
            <a:pPr eaLnBrk="1" hangingPunct="1">
              <a:defRPr/>
            </a:pPr>
            <a:r>
              <a:rPr lang="en-GB" altLang="en-US" sz="2400" dirty="0"/>
              <a:t>How can I support my child to feel settled about being in school?</a:t>
            </a:r>
          </a:p>
          <a:p>
            <a:pPr eaLnBrk="1" hangingPunct="1">
              <a:defRPr/>
            </a:pPr>
            <a:endParaRPr lang="en-GB" altLang="en-US" sz="2400" dirty="0"/>
          </a:p>
          <a:p>
            <a:pPr eaLnBrk="1" hangingPunct="1">
              <a:defRPr/>
            </a:pPr>
            <a:r>
              <a:rPr lang="en-GB" altLang="en-US" sz="2400" dirty="0"/>
              <a:t>What can I do if I need more advice?</a:t>
            </a:r>
          </a:p>
        </p:txBody>
      </p:sp>
      <p:pic>
        <p:nvPicPr>
          <p:cNvPr id="6148" name="Picture 1">
            <a:extLst>
              <a:ext uri="{FF2B5EF4-FFF2-40B4-BE49-F238E27FC236}">
                <a16:creationId xmlns="" xmlns:a16="http://schemas.microsoft.com/office/drawing/2014/main" id="{C8DF7D8B-29C8-4092-8E6E-EDA729755F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268760"/>
            <a:ext cx="1514475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3">
            <a:extLst>
              <a:ext uri="{FF2B5EF4-FFF2-40B4-BE49-F238E27FC236}">
                <a16:creationId xmlns="" xmlns:a16="http://schemas.microsoft.com/office/drawing/2014/main" id="{A725F68B-7930-4A3A-AF95-703C33626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3" y="238636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4">
            <a:extLst>
              <a:ext uri="{FF2B5EF4-FFF2-40B4-BE49-F238E27FC236}">
                <a16:creationId xmlns="" xmlns:a16="http://schemas.microsoft.com/office/drawing/2014/main" id="{E887A3ED-EA5A-4DC7-A627-B2064BEDD9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3" y="3821460"/>
            <a:ext cx="1400175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5">
            <a:extLst>
              <a:ext uri="{FF2B5EF4-FFF2-40B4-BE49-F238E27FC236}">
                <a16:creationId xmlns="" xmlns:a16="http://schemas.microsoft.com/office/drawing/2014/main" id="{4BEBD58F-353C-499D-B60C-17FE903AB2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38" y="5235922"/>
            <a:ext cx="1049337" cy="104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="" xmlns:a16="http://schemas.microsoft.com/office/drawing/2014/main" id="{270FAE01-D3E2-4520-8CB4-63529DD66C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567246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65"/>
    </mc:Choice>
    <mc:Fallback xmlns="">
      <p:transition spd="slow" advTm="358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="" xmlns:a16="http://schemas.microsoft.com/office/drawing/2014/main" id="{B146138F-61C6-4B73-B6E1-3D10C35F01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79613" y="77788"/>
            <a:ext cx="5329237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en-GB" altLang="en-US" sz="2800" b="1" dirty="0"/>
              <a:t>How might your child have been impacted?</a:t>
            </a:r>
            <a:br>
              <a:rPr lang="en-GB" altLang="en-US" sz="2800" b="1" dirty="0"/>
            </a:br>
            <a:endParaRPr lang="en-GB" altLang="en-US" sz="2800" b="1" dirty="0"/>
          </a:p>
        </p:txBody>
      </p:sp>
      <p:sp>
        <p:nvSpPr>
          <p:cNvPr id="8195" name="Rectangle 1">
            <a:extLst>
              <a:ext uri="{FF2B5EF4-FFF2-40B4-BE49-F238E27FC236}">
                <a16:creationId xmlns="" xmlns:a16="http://schemas.microsoft.com/office/drawing/2014/main" id="{75D518AA-163B-42A4-B14E-57855ECCD2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3156" y="5918994"/>
            <a:ext cx="4357687" cy="46196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200" b="1" dirty="0"/>
              <a:t>Recovery Curriculum (Carpenter &amp; Carpenter, 2020)</a:t>
            </a:r>
            <a:br>
              <a:rPr lang="en-GB" altLang="en-US" sz="1200" b="1" dirty="0"/>
            </a:br>
            <a:r>
              <a:rPr lang="en-GB" altLang="en-US" sz="1200" b="1" dirty="0"/>
              <a:t>https://www.evidenceforlearning.net/recoverycurriculum</a:t>
            </a:r>
          </a:p>
        </p:txBody>
      </p:sp>
      <p:pic>
        <p:nvPicPr>
          <p:cNvPr id="8196" name="Picture 4">
            <a:extLst>
              <a:ext uri="{FF2B5EF4-FFF2-40B4-BE49-F238E27FC236}">
                <a16:creationId xmlns="" xmlns:a16="http://schemas.microsoft.com/office/drawing/2014/main" id="{8B1ACF31-03CE-4FC6-AF79-CA1785A93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152400"/>
            <a:ext cx="1512887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1">
            <a:extLst>
              <a:ext uri="{FF2B5EF4-FFF2-40B4-BE49-F238E27FC236}">
                <a16:creationId xmlns="" xmlns:a16="http://schemas.microsoft.com/office/drawing/2014/main" id="{E6105449-ED86-41DC-AECA-61FCB81CB4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360488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2">
            <a:extLst>
              <a:ext uri="{FF2B5EF4-FFF2-40B4-BE49-F238E27FC236}">
                <a16:creationId xmlns="" xmlns:a16="http://schemas.microsoft.com/office/drawing/2014/main" id="{A009D3F9-1969-44B4-B7FB-5385D9862B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400" y="1285875"/>
            <a:ext cx="1954213" cy="195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6">
            <a:extLst>
              <a:ext uri="{FF2B5EF4-FFF2-40B4-BE49-F238E27FC236}">
                <a16:creationId xmlns="" xmlns:a16="http://schemas.microsoft.com/office/drawing/2014/main" id="{078369F8-4643-4915-87FE-F19B25B0B3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850" y="1285875"/>
            <a:ext cx="1955800" cy="195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7">
            <a:extLst>
              <a:ext uri="{FF2B5EF4-FFF2-40B4-BE49-F238E27FC236}">
                <a16:creationId xmlns="" xmlns:a16="http://schemas.microsoft.com/office/drawing/2014/main" id="{0AE71BA9-0327-421B-854E-D9357D736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1975" y="3717925"/>
            <a:ext cx="1955800" cy="195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8">
            <a:extLst>
              <a:ext uri="{FF2B5EF4-FFF2-40B4-BE49-F238E27FC236}">
                <a16:creationId xmlns="" xmlns:a16="http://schemas.microsoft.com/office/drawing/2014/main" id="{F0E488D9-1A40-4B18-8432-3DBA815B1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692525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2" name="Rectangle 9">
            <a:extLst>
              <a:ext uri="{FF2B5EF4-FFF2-40B4-BE49-F238E27FC236}">
                <a16:creationId xmlns="" xmlns:a16="http://schemas.microsoft.com/office/drawing/2014/main" id="{B3522528-4C51-4567-AD1D-E969AD87E9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375" y="3213100"/>
            <a:ext cx="18526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800" b="1"/>
              <a:t>Loss of routine</a:t>
            </a:r>
          </a:p>
        </p:txBody>
      </p:sp>
      <p:sp>
        <p:nvSpPr>
          <p:cNvPr id="8203" name="Rectangle 12">
            <a:extLst>
              <a:ext uri="{FF2B5EF4-FFF2-40B4-BE49-F238E27FC236}">
                <a16:creationId xmlns="" xmlns:a16="http://schemas.microsoft.com/office/drawing/2014/main" id="{69750BAD-5296-490B-BE03-4AD5FBE0DB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3186113"/>
            <a:ext cx="20701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800" b="1"/>
              <a:t>Loss of structure</a:t>
            </a:r>
          </a:p>
        </p:txBody>
      </p:sp>
      <p:sp>
        <p:nvSpPr>
          <p:cNvPr id="8204" name="Rectangle 14">
            <a:extLst>
              <a:ext uri="{FF2B5EF4-FFF2-40B4-BE49-F238E27FC236}">
                <a16:creationId xmlns="" xmlns:a16="http://schemas.microsoft.com/office/drawing/2014/main" id="{A59C969D-84F5-4666-B700-A24BE24140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70675" y="3200400"/>
            <a:ext cx="2184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800" b="1"/>
              <a:t>Loss of friendship</a:t>
            </a:r>
          </a:p>
        </p:txBody>
      </p:sp>
      <p:sp>
        <p:nvSpPr>
          <p:cNvPr id="8205" name="Rectangle 15">
            <a:extLst>
              <a:ext uri="{FF2B5EF4-FFF2-40B4-BE49-F238E27FC236}">
                <a16:creationId xmlns="" xmlns:a16="http://schemas.microsoft.com/office/drawing/2014/main" id="{F951EA32-191D-40E5-A66F-1F20E212AD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9613" y="5621338"/>
            <a:ext cx="2352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800" b="1"/>
              <a:t>Loss of opportunity</a:t>
            </a:r>
          </a:p>
        </p:txBody>
      </p:sp>
      <p:sp>
        <p:nvSpPr>
          <p:cNvPr id="8206" name="Rectangle 16">
            <a:extLst>
              <a:ext uri="{FF2B5EF4-FFF2-40B4-BE49-F238E27FC236}">
                <a16:creationId xmlns="" xmlns:a16="http://schemas.microsoft.com/office/drawing/2014/main" id="{CDC46286-EF9D-460A-A6B5-66FA0D2F4E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6350" y="5591175"/>
            <a:ext cx="19796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800" b="1"/>
              <a:t>Loss of freedom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="" xmlns:a16="http://schemas.microsoft.com/office/drawing/2014/main" id="{BB86007A-4509-44F2-B92F-F7E77D2B0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="" xmlns:a16="http://schemas.microsoft.com/office/drawing/2014/main" id="{28691BFC-F719-453C-B284-7E879DC8EC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743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="" xmlns:a16="http://schemas.microsoft.com/office/drawing/2014/main" id="{54F9D14F-0730-499E-8601-B7A1F75A67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243013" y="5173663"/>
            <a:ext cx="7283450" cy="609600"/>
          </a:xfrm>
          <a:solidFill>
            <a:schemeClr val="bg1">
              <a:lumMod val="75000"/>
            </a:schemeClr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en-GB" altLang="en-US" sz="2000" dirty="0">
                <a:solidFill>
                  <a:schemeClr val="tx1"/>
                </a:solidFill>
              </a:rPr>
              <a:t>Young People’s Emotional Wellbeing Survey – June 2020</a:t>
            </a:r>
            <a:br>
              <a:rPr lang="en-GB" altLang="en-US" sz="2000" dirty="0">
                <a:solidFill>
                  <a:schemeClr val="tx1"/>
                </a:solidFill>
              </a:rPr>
            </a:br>
            <a:r>
              <a:rPr lang="en-GB" altLang="en-US" sz="2000" dirty="0">
                <a:solidFill>
                  <a:schemeClr val="tx1"/>
                </a:solidFill>
              </a:rPr>
              <a:t>Commissioned by CAMHS</a:t>
            </a:r>
            <a:br>
              <a:rPr lang="en-GB" altLang="en-US" sz="2000" dirty="0">
                <a:solidFill>
                  <a:schemeClr val="tx1"/>
                </a:solidFill>
              </a:rPr>
            </a:br>
            <a:endParaRPr lang="en-GB" altLang="en-US" sz="2000" dirty="0">
              <a:solidFill>
                <a:schemeClr val="tx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="" xmlns:a16="http://schemas.microsoft.com/office/drawing/2014/main" id="{AB8B3948-976B-4C2B-B631-59AD40BA9F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613" y="77788"/>
            <a:ext cx="5329237" cy="1795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FAD1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FAD11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FAD11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FAD11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FAD11"/>
                </a:solidFill>
                <a:latin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FAD11"/>
                </a:solidFill>
                <a:latin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FAD11"/>
                </a:solidFill>
                <a:latin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FAD11"/>
                </a:solidFill>
                <a:latin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FAD11"/>
                </a:solidFill>
                <a:latin typeface="Arial" charset="0"/>
              </a:defRPr>
            </a:lvl9pPr>
          </a:lstStyle>
          <a:p>
            <a:pPr defTabSz="914400" eaLnBrk="1" hangingPunct="1">
              <a:lnSpc>
                <a:spcPct val="85000"/>
              </a:lnSpc>
              <a:defRPr/>
            </a:pPr>
            <a:r>
              <a:rPr lang="en-GB" altLang="en-US" sz="2800" b="1" spc="-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do children and young people say about how they are feeling about returning to school?</a:t>
            </a:r>
          </a:p>
        </p:txBody>
      </p:sp>
      <p:pic>
        <p:nvPicPr>
          <p:cNvPr id="10244" name="Picture 4">
            <a:extLst>
              <a:ext uri="{FF2B5EF4-FFF2-40B4-BE49-F238E27FC236}">
                <a16:creationId xmlns="" xmlns:a16="http://schemas.microsoft.com/office/drawing/2014/main" id="{D97B1796-4001-4EA3-B0B2-A7162B733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152400"/>
            <a:ext cx="1512887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>
            <a:extLst>
              <a:ext uri="{FF2B5EF4-FFF2-40B4-BE49-F238E27FC236}">
                <a16:creationId xmlns="" xmlns:a16="http://schemas.microsoft.com/office/drawing/2014/main" id="{A74FF7F6-4DD2-4B29-BFAB-4207EC0DD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673225"/>
            <a:ext cx="6048375" cy="343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="" xmlns:a16="http://schemas.microsoft.com/office/drawing/2014/main" id="{273741A3-853E-4E20-BE41-96B8E143CE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="" xmlns:a16="http://schemas.microsoft.com/office/drawing/2014/main" id="{3EF1B091-75F3-40A3-A79F-03D722B222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340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="" xmlns:a16="http://schemas.microsoft.com/office/drawing/2014/main" id="{D3398773-4195-445A-A80F-2F88A508F4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051050" y="180975"/>
            <a:ext cx="5291138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ct val="0"/>
              </a:spcAft>
              <a:defRPr/>
            </a:pPr>
            <a:r>
              <a:rPr lang="en-GB" altLang="en-US" sz="2800" b="1" dirty="0"/>
              <a:t>Are you worried about the effect that the Coronavirus is having on your life/your parents lives right now?</a:t>
            </a:r>
          </a:p>
        </p:txBody>
      </p:sp>
      <p:pic>
        <p:nvPicPr>
          <p:cNvPr id="12291" name="Content Placeholder 3">
            <a:extLst>
              <a:ext uri="{FF2B5EF4-FFF2-40B4-BE49-F238E27FC236}">
                <a16:creationId xmlns="" xmlns:a16="http://schemas.microsoft.com/office/drawing/2014/main" id="{96F2D51F-2BCD-4FD1-87AF-801E38FFE6A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474788"/>
            <a:ext cx="5472113" cy="3402012"/>
          </a:xfrm>
        </p:spPr>
      </p:pic>
      <p:pic>
        <p:nvPicPr>
          <p:cNvPr id="12292" name="Content Placeholder 3">
            <a:extLst>
              <a:ext uri="{FF2B5EF4-FFF2-40B4-BE49-F238E27FC236}">
                <a16:creationId xmlns="" xmlns:a16="http://schemas.microsoft.com/office/drawing/2014/main" id="{65752362-1B6E-450B-B90D-6FFD3FC97F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863" y="3540125"/>
            <a:ext cx="5289550" cy="317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4">
            <a:extLst>
              <a:ext uri="{FF2B5EF4-FFF2-40B4-BE49-F238E27FC236}">
                <a16:creationId xmlns="" xmlns:a16="http://schemas.microsoft.com/office/drawing/2014/main" id="{C312AD1F-BF05-4C9C-BB4D-82B9B206E2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152400"/>
            <a:ext cx="1512887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="" xmlns:a16="http://schemas.microsoft.com/office/drawing/2014/main" id="{32B09D38-BFE5-4E60-AB61-62E6745F09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="" xmlns:a16="http://schemas.microsoft.com/office/drawing/2014/main" id="{C1E60CD5-2CE6-42A5-9254-B905F1D03A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16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="" xmlns:a16="http://schemas.microsoft.com/office/drawing/2014/main" id="{AE976EF6-DB33-4DE7-82E7-FCF63BCBF9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051050" y="274638"/>
            <a:ext cx="50419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Aft>
                <a:spcPct val="0"/>
              </a:spcAft>
              <a:defRPr/>
            </a:pPr>
            <a:r>
              <a:rPr lang="en-GB" altLang="en-US" sz="2800" b="1" dirty="0"/>
              <a:t>How do you feel about returning to school when that happens?</a:t>
            </a:r>
          </a:p>
        </p:txBody>
      </p:sp>
      <p:pic>
        <p:nvPicPr>
          <p:cNvPr id="14339" name="Content Placeholder 3">
            <a:extLst>
              <a:ext uri="{FF2B5EF4-FFF2-40B4-BE49-F238E27FC236}">
                <a16:creationId xmlns="" xmlns:a16="http://schemas.microsoft.com/office/drawing/2014/main" id="{2716E096-0620-432F-B76B-CA1760F953B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325" y="2615893"/>
            <a:ext cx="7543800" cy="2483465"/>
          </a:xfrm>
        </p:spPr>
      </p:pic>
      <p:pic>
        <p:nvPicPr>
          <p:cNvPr id="14340" name="Picture 5">
            <a:extLst>
              <a:ext uri="{FF2B5EF4-FFF2-40B4-BE49-F238E27FC236}">
                <a16:creationId xmlns="" xmlns:a16="http://schemas.microsoft.com/office/drawing/2014/main" id="{262CC16E-3DBC-4EEF-91D8-148E439FA5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152400"/>
            <a:ext cx="1512887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="" xmlns:a16="http://schemas.microsoft.com/office/drawing/2014/main" id="{7B699C4F-D80E-49FD-ABBE-D2F222F441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="" xmlns:a16="http://schemas.microsoft.com/office/drawing/2014/main" id="{55235ABC-FFC2-4607-B4D6-02535CF424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381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>
            <a:extLst>
              <a:ext uri="{FF2B5EF4-FFF2-40B4-BE49-F238E27FC236}">
                <a16:creationId xmlns="" xmlns:a16="http://schemas.microsoft.com/office/drawing/2014/main" id="{EC45AF0F-37DC-4730-BA73-6955424942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152400"/>
            <a:ext cx="1512887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itle 2">
            <a:extLst>
              <a:ext uri="{FF2B5EF4-FFF2-40B4-BE49-F238E27FC236}">
                <a16:creationId xmlns="" xmlns:a16="http://schemas.microsoft.com/office/drawing/2014/main" id="{E1177918-0C4B-431B-A509-49EA08EE9A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274638"/>
            <a:ext cx="7056438" cy="15970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z="2800" b="1" dirty="0"/>
              <a:t>Write a word or sentence about</a:t>
            </a:r>
            <a:br>
              <a:rPr lang="en-GB" altLang="en-US" sz="2800" b="1" dirty="0"/>
            </a:br>
            <a:r>
              <a:rPr lang="en-GB" altLang="en-US" sz="2800" b="1" dirty="0"/>
              <a:t> how you are feeling about </a:t>
            </a:r>
            <a:br>
              <a:rPr lang="en-GB" altLang="en-US" sz="2800" b="1" dirty="0"/>
            </a:br>
            <a:r>
              <a:rPr lang="en-GB" altLang="en-US" sz="2800" b="1" dirty="0"/>
              <a:t>returning to school</a:t>
            </a:r>
            <a:r>
              <a:rPr lang="en-GB" altLang="en-US" sz="2800" dirty="0"/>
              <a:t/>
            </a:r>
            <a:br>
              <a:rPr lang="en-GB" altLang="en-US" sz="2800" dirty="0"/>
            </a:br>
            <a:endParaRPr lang="en-GB" altLang="en-US" sz="2800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781D6D22-4AA7-467D-A4FB-14ABA0E44C1E}"/>
              </a:ext>
            </a:extLst>
          </p:cNvPr>
          <p:cNvSpPr txBox="1"/>
          <p:nvPr/>
        </p:nvSpPr>
        <p:spPr>
          <a:xfrm>
            <a:off x="2667000" y="3059113"/>
            <a:ext cx="3168650" cy="1014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60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Excited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48C2B377-4A24-4F43-AA59-A545B6451A84}"/>
              </a:ext>
            </a:extLst>
          </p:cNvPr>
          <p:cNvSpPr/>
          <p:nvPr/>
        </p:nvSpPr>
        <p:spPr>
          <a:xfrm>
            <a:off x="5653088" y="3665538"/>
            <a:ext cx="161290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Worried</a:t>
            </a:r>
          </a:p>
        </p:txBody>
      </p:sp>
      <p:sp>
        <p:nvSpPr>
          <p:cNvPr id="16390" name="Rectangle 10">
            <a:extLst>
              <a:ext uri="{FF2B5EF4-FFF2-40B4-BE49-F238E27FC236}">
                <a16:creationId xmlns="" xmlns:a16="http://schemas.microsoft.com/office/drawing/2014/main" id="{EBF2C11B-50FF-4C22-8BE4-B7DB00A365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9338" y="4073525"/>
            <a:ext cx="10763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FF0000"/>
                </a:solidFill>
              </a:rPr>
              <a:t>Happy</a:t>
            </a:r>
          </a:p>
        </p:txBody>
      </p:sp>
      <p:sp>
        <p:nvSpPr>
          <p:cNvPr id="16391" name="Rectangle 11">
            <a:extLst>
              <a:ext uri="{FF2B5EF4-FFF2-40B4-BE49-F238E27FC236}">
                <a16:creationId xmlns="" xmlns:a16="http://schemas.microsoft.com/office/drawing/2014/main" id="{3C6164A4-8FE3-4796-80DF-F8F952B87D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5838" y="3765550"/>
            <a:ext cx="1711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92D050"/>
                </a:solidFill>
              </a:rPr>
              <a:t>Nervous</a:t>
            </a:r>
          </a:p>
        </p:txBody>
      </p:sp>
      <p:sp>
        <p:nvSpPr>
          <p:cNvPr id="16392" name="Rectangle 12">
            <a:extLst>
              <a:ext uri="{FF2B5EF4-FFF2-40B4-BE49-F238E27FC236}">
                <a16:creationId xmlns="" xmlns:a16="http://schemas.microsoft.com/office/drawing/2014/main" id="{26148A55-3BF3-45C7-9AF6-DD1222FE69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5075" y="4625975"/>
            <a:ext cx="914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FFC000"/>
                </a:solidFill>
              </a:rPr>
              <a:t>Scared</a:t>
            </a:r>
          </a:p>
        </p:txBody>
      </p:sp>
      <p:sp>
        <p:nvSpPr>
          <p:cNvPr id="16393" name="Rectangle 13">
            <a:extLst>
              <a:ext uri="{FF2B5EF4-FFF2-40B4-BE49-F238E27FC236}">
                <a16:creationId xmlns="" xmlns:a16="http://schemas.microsoft.com/office/drawing/2014/main" id="{BBE254C7-2C59-40D9-B161-A6307C2A02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5650" y="4364038"/>
            <a:ext cx="1004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C00000"/>
                </a:solidFill>
              </a:rPr>
              <a:t>Anxious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411E7180-3C9E-4E7A-BA54-81A3E37651CC}"/>
              </a:ext>
            </a:extLst>
          </p:cNvPr>
          <p:cNvSpPr/>
          <p:nvPr/>
        </p:nvSpPr>
        <p:spPr>
          <a:xfrm>
            <a:off x="1427163" y="4921250"/>
            <a:ext cx="2246312" cy="2762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200" dirty="0">
                <a:solidFill>
                  <a:schemeClr val="accent6">
                    <a:lumMod val="75000"/>
                  </a:schemeClr>
                </a:solidFill>
              </a:rPr>
              <a:t>Being behind with school work</a:t>
            </a:r>
          </a:p>
        </p:txBody>
      </p:sp>
      <p:sp>
        <p:nvSpPr>
          <p:cNvPr id="16396" name="Rectangle 16">
            <a:extLst>
              <a:ext uri="{FF2B5EF4-FFF2-40B4-BE49-F238E27FC236}">
                <a16:creationId xmlns="" xmlns:a16="http://schemas.microsoft.com/office/drawing/2014/main" id="{784FCF89-849E-48E1-90A0-4E620FE721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0125" y="4443413"/>
            <a:ext cx="2520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CC00FF"/>
                </a:solidFill>
              </a:rPr>
              <a:t>Looking</a:t>
            </a:r>
            <a:r>
              <a:rPr lang="en-GB" altLang="en-US" sz="1800">
                <a:solidFill>
                  <a:srgbClr val="FFC000"/>
                </a:solidFill>
              </a:rPr>
              <a:t> </a:t>
            </a:r>
            <a:r>
              <a:rPr lang="en-GB" altLang="en-US" sz="1800">
                <a:solidFill>
                  <a:srgbClr val="CC00FF"/>
                </a:solidFill>
              </a:rPr>
              <a:t>forward to it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A0DE1EE3-0D65-4A0B-90D7-F7B0EA9BB23C}"/>
              </a:ext>
            </a:extLst>
          </p:cNvPr>
          <p:cNvSpPr/>
          <p:nvPr/>
        </p:nvSpPr>
        <p:spPr>
          <a:xfrm>
            <a:off x="3894138" y="5294313"/>
            <a:ext cx="712787" cy="254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050" dirty="0">
                <a:solidFill>
                  <a:srgbClr val="663300"/>
                </a:solidFill>
              </a:rPr>
              <a:t>Relieved</a:t>
            </a:r>
          </a:p>
        </p:txBody>
      </p:sp>
      <p:sp>
        <p:nvSpPr>
          <p:cNvPr id="16398" name="TextBox 18">
            <a:extLst>
              <a:ext uri="{FF2B5EF4-FFF2-40B4-BE49-F238E27FC236}">
                <a16:creationId xmlns="" xmlns:a16="http://schemas.microsoft.com/office/drawing/2014/main" id="{7E339621-834E-4D45-BADB-D18E940434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2017713"/>
            <a:ext cx="600868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rgbClr val="0099FF"/>
                </a:solidFill>
              </a:rPr>
              <a:t>Seeing friends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="" xmlns:a16="http://schemas.microsoft.com/office/drawing/2014/main" id="{55CC3418-0571-4102-89F0-502B7727E4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="" xmlns:a16="http://schemas.microsoft.com/office/drawing/2014/main" id="{B388E03F-BBDC-4558-8817-92504BEB35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334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="" xmlns:a16="http://schemas.microsoft.com/office/drawing/2014/main" id="{0D90EF51-7402-4151-B361-561CD217C6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124075" y="274638"/>
            <a:ext cx="5256213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GB" altLang="en-US" sz="2800" b="1" dirty="0"/>
              <a:t>What are you looking forward to about returning to school?</a:t>
            </a:r>
          </a:p>
        </p:txBody>
      </p:sp>
      <p:pic>
        <p:nvPicPr>
          <p:cNvPr id="18435" name="Content Placeholder 3">
            <a:extLst>
              <a:ext uri="{FF2B5EF4-FFF2-40B4-BE49-F238E27FC236}">
                <a16:creationId xmlns="" xmlns:a16="http://schemas.microsoft.com/office/drawing/2014/main" id="{9ECE173F-F5BD-4F21-BE14-129DB58E937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43063" y="1196975"/>
            <a:ext cx="5737225" cy="4795838"/>
          </a:xfrm>
        </p:spPr>
      </p:pic>
      <p:pic>
        <p:nvPicPr>
          <p:cNvPr id="18436" name="Picture 3">
            <a:extLst>
              <a:ext uri="{FF2B5EF4-FFF2-40B4-BE49-F238E27FC236}">
                <a16:creationId xmlns="" xmlns:a16="http://schemas.microsoft.com/office/drawing/2014/main" id="{0F5C0592-965E-4D59-859E-290FB2BF08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152400"/>
            <a:ext cx="1512887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="" xmlns:a16="http://schemas.microsoft.com/office/drawing/2014/main" id="{3D946FAA-36D1-4E97-A8C6-235178437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="" xmlns:a16="http://schemas.microsoft.com/office/drawing/2014/main" id="{6EC58D8B-85E4-4B5A-AF37-D4E96EEC67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292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="" xmlns:a16="http://schemas.microsoft.com/office/drawing/2014/main" id="{1D317BCC-AD34-4C04-9460-87EBEC6BA8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79712" y="152400"/>
            <a:ext cx="5400675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en-GB" altLang="en-US" sz="2800" b="1" dirty="0"/>
              <a:t>When you think about returning to school, is there anything in particular that makes you feel worried?</a:t>
            </a:r>
          </a:p>
        </p:txBody>
      </p:sp>
      <p:pic>
        <p:nvPicPr>
          <p:cNvPr id="20483" name="Content Placeholder 3">
            <a:extLst>
              <a:ext uri="{FF2B5EF4-FFF2-40B4-BE49-F238E27FC236}">
                <a16:creationId xmlns="" xmlns:a16="http://schemas.microsoft.com/office/drawing/2014/main" id="{42513AC8-0DE4-480B-8469-F0B6542856E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1628775"/>
            <a:ext cx="6624637" cy="4297363"/>
          </a:xfrm>
        </p:spPr>
      </p:pic>
      <p:pic>
        <p:nvPicPr>
          <p:cNvPr id="20484" name="Picture 3">
            <a:extLst>
              <a:ext uri="{FF2B5EF4-FFF2-40B4-BE49-F238E27FC236}">
                <a16:creationId xmlns="" xmlns:a16="http://schemas.microsoft.com/office/drawing/2014/main" id="{72F3B44E-4F67-4DDF-8230-257DBED18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152400"/>
            <a:ext cx="1512887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="" xmlns:a16="http://schemas.microsoft.com/office/drawing/2014/main" id="{0A2712E6-4EF7-4877-902C-FB962E0F2E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="" xmlns:a16="http://schemas.microsoft.com/office/drawing/2014/main" id="{6285AE15-1493-4D7F-A6EC-D6DD62CAE4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241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="" xmlns:a16="http://schemas.microsoft.com/office/drawing/2014/main" id="{250B8E50-4443-4729-8F5B-4A906EB67B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831975" y="274638"/>
            <a:ext cx="5476875" cy="7778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en-GB" altLang="en-US" sz="3100" b="1" dirty="0"/>
              <a:t>It’s important to listen to what they are saying…</a:t>
            </a:r>
            <a:r>
              <a:rPr lang="en-GB" altLang="en-US" sz="2400" dirty="0"/>
              <a:t/>
            </a:r>
            <a:br>
              <a:rPr lang="en-GB" altLang="en-US" sz="2400" dirty="0"/>
            </a:br>
            <a:endParaRPr lang="en-GB" altLang="en-US" sz="2400" dirty="0"/>
          </a:p>
        </p:txBody>
      </p:sp>
      <p:pic>
        <p:nvPicPr>
          <p:cNvPr id="22531" name="Picture 3">
            <a:extLst>
              <a:ext uri="{FF2B5EF4-FFF2-40B4-BE49-F238E27FC236}">
                <a16:creationId xmlns="" xmlns:a16="http://schemas.microsoft.com/office/drawing/2014/main" id="{0CBB208A-5B47-42B9-8794-5DF6EB53E2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179513"/>
            <a:ext cx="7859712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6">
            <a:extLst>
              <a:ext uri="{FF2B5EF4-FFF2-40B4-BE49-F238E27FC236}">
                <a16:creationId xmlns="" xmlns:a16="http://schemas.microsoft.com/office/drawing/2014/main" id="{4B85D6D1-10C8-41DE-9A09-ED654ED53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152400"/>
            <a:ext cx="1512887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33" name="Group 4">
            <a:extLst>
              <a:ext uri="{FF2B5EF4-FFF2-40B4-BE49-F238E27FC236}">
                <a16:creationId xmlns="" xmlns:a16="http://schemas.microsoft.com/office/drawing/2014/main" id="{045F4364-D0B9-4A8D-9AC8-F6F3C024CDDA}"/>
              </a:ext>
            </a:extLst>
          </p:cNvPr>
          <p:cNvGrpSpPr>
            <a:grpSpLocks/>
          </p:cNvGrpSpPr>
          <p:nvPr/>
        </p:nvGrpSpPr>
        <p:grpSpPr bwMode="auto">
          <a:xfrm>
            <a:off x="719138" y="2989263"/>
            <a:ext cx="8075612" cy="1511300"/>
            <a:chOff x="719324" y="2988635"/>
            <a:chExt cx="8075240" cy="1512366"/>
          </a:xfrm>
        </p:grpSpPr>
        <p:sp>
          <p:nvSpPr>
            <p:cNvPr id="22536" name="Speech Bubble: Rectangle 2">
              <a:extLst>
                <a:ext uri="{FF2B5EF4-FFF2-40B4-BE49-F238E27FC236}">
                  <a16:creationId xmlns="" xmlns:a16="http://schemas.microsoft.com/office/drawing/2014/main" id="{A9D6CFF3-3EA9-4657-A17A-74E6E99545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9324" y="2988635"/>
              <a:ext cx="8075240" cy="1512366"/>
            </a:xfrm>
            <a:prstGeom prst="wedgeRectCallout">
              <a:avLst>
                <a:gd name="adj1" fmla="val -38949"/>
                <a:gd name="adj2" fmla="val 65523"/>
              </a:avLst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pic>
          <p:nvPicPr>
            <p:cNvPr id="22537" name="Picture 3">
              <a:extLst>
                <a:ext uri="{FF2B5EF4-FFF2-40B4-BE49-F238E27FC236}">
                  <a16:creationId xmlns="" xmlns:a16="http://schemas.microsoft.com/office/drawing/2014/main" id="{BAC44467-4C13-470C-8E00-3F355CAAEF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704" y="3019811"/>
              <a:ext cx="7787992" cy="1481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2534" name="Speech Bubble: Rectangle 8">
            <a:extLst>
              <a:ext uri="{FF2B5EF4-FFF2-40B4-BE49-F238E27FC236}">
                <a16:creationId xmlns="" xmlns:a16="http://schemas.microsoft.com/office/drawing/2014/main" id="{8CE3F4AC-7465-4F23-B962-D3A6FA9B54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9088" y="4946650"/>
            <a:ext cx="8574087" cy="1636713"/>
          </a:xfrm>
          <a:prstGeom prst="wedgeRectCallout">
            <a:avLst>
              <a:gd name="adj1" fmla="val -3625"/>
              <a:gd name="adj2" fmla="val 61495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="" xmlns:a16="http://schemas.microsoft.com/office/drawing/2014/main" id="{57086332-97CE-443A-8C32-C8A6BE5417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="" xmlns:a16="http://schemas.microsoft.com/office/drawing/2014/main" id="{05D06C6A-202C-4305-8E6F-EE715396AD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572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21A271D7-DB6B-4A18-B65A-A8A6E317EA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1975" y="274638"/>
            <a:ext cx="5476875" cy="77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FAD1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FAD11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FAD11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FAD11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FAD11"/>
                </a:solidFill>
                <a:latin typeface="Arial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FAD11"/>
                </a:solidFill>
                <a:latin typeface="Arial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FAD11"/>
                </a:solidFill>
                <a:latin typeface="Arial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FAD11"/>
                </a:solidFill>
                <a:latin typeface="Arial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FAD1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GB" altLang="en-US" sz="2800" b="1" kern="0" dirty="0">
                <a:solidFill>
                  <a:schemeClr val="tx1"/>
                </a:solidFill>
              </a:rPr>
              <a:t>It’s important to listen to what they are saying….</a:t>
            </a:r>
            <a:r>
              <a:rPr lang="en-GB" altLang="en-US" sz="2400" kern="0" dirty="0"/>
              <a:t/>
            </a:r>
            <a:br>
              <a:rPr lang="en-GB" altLang="en-US" sz="2400" kern="0" dirty="0"/>
            </a:br>
            <a:endParaRPr lang="en-GB" altLang="en-US" sz="2400" kern="0" dirty="0"/>
          </a:p>
        </p:txBody>
      </p:sp>
      <p:pic>
        <p:nvPicPr>
          <p:cNvPr id="24579" name="Picture 6">
            <a:extLst>
              <a:ext uri="{FF2B5EF4-FFF2-40B4-BE49-F238E27FC236}">
                <a16:creationId xmlns="" xmlns:a16="http://schemas.microsoft.com/office/drawing/2014/main" id="{0EAAEB51-1F24-4D8F-B8D0-382A877AB5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152400"/>
            <a:ext cx="1512887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1">
            <a:extLst>
              <a:ext uri="{FF2B5EF4-FFF2-40B4-BE49-F238E27FC236}">
                <a16:creationId xmlns="" xmlns:a16="http://schemas.microsoft.com/office/drawing/2014/main" id="{6AEFE04B-EB68-4AC6-B1C8-BF105570E1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4044950"/>
            <a:ext cx="4321175" cy="2670175"/>
          </a:xfrm>
          <a:prstGeom prst="rect">
            <a:avLst/>
          </a:prstGeom>
          <a:solidFill>
            <a:srgbClr val="FFFFFF"/>
          </a:solidFill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6E5E6BE1-4903-4A58-9949-6170ACDE438B}"/>
              </a:ext>
            </a:extLst>
          </p:cNvPr>
          <p:cNvSpPr/>
          <p:nvPr/>
        </p:nvSpPr>
        <p:spPr>
          <a:xfrm>
            <a:off x="4702175" y="2193925"/>
            <a:ext cx="4321175" cy="954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GB" sz="1400" b="1" dirty="0"/>
              <a:t>Lists</a:t>
            </a:r>
            <a:r>
              <a:rPr lang="en-GB" sz="1400" dirty="0"/>
              <a:t/>
            </a:r>
            <a:br>
              <a:rPr lang="en-GB" sz="1400" dirty="0"/>
            </a:br>
            <a:r>
              <a:rPr lang="en-GB" sz="1400" dirty="0"/>
              <a:t>List the positives and negatives of returning to school and ways to improve / cope with the negatives.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E25D713C-E0D5-4A85-8413-B6BC0B806FF4}"/>
              </a:ext>
            </a:extLst>
          </p:cNvPr>
          <p:cNvSpPr/>
          <p:nvPr/>
        </p:nvSpPr>
        <p:spPr>
          <a:xfrm>
            <a:off x="4697413" y="1174750"/>
            <a:ext cx="4321175" cy="95408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GB" sz="1400" b="1" dirty="0"/>
              <a:t>Sentence starters</a:t>
            </a:r>
          </a:p>
          <a:p>
            <a:pPr>
              <a:defRPr/>
            </a:pPr>
            <a:r>
              <a:rPr lang="en-GB" sz="1400" dirty="0"/>
              <a:t>When I think of school, I think/feel…</a:t>
            </a:r>
          </a:p>
          <a:p>
            <a:pPr>
              <a:defRPr/>
            </a:pPr>
            <a:r>
              <a:rPr lang="en-GB" sz="1400" dirty="0"/>
              <a:t>The thing I am looking forward to most is…</a:t>
            </a:r>
          </a:p>
          <a:p>
            <a:pPr>
              <a:defRPr/>
            </a:pPr>
            <a:r>
              <a:rPr lang="en-GB" sz="1400" dirty="0"/>
              <a:t>Returning to school would be better if…</a:t>
            </a:r>
          </a:p>
        </p:txBody>
      </p:sp>
      <p:pic>
        <p:nvPicPr>
          <p:cNvPr id="24583" name="Picture 4">
            <a:extLst>
              <a:ext uri="{FF2B5EF4-FFF2-40B4-BE49-F238E27FC236}">
                <a16:creationId xmlns="" xmlns:a16="http://schemas.microsoft.com/office/drawing/2014/main" id="{3317B83A-5D8A-4251-8134-C8147537C9D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1152525"/>
            <a:ext cx="4106862" cy="5562600"/>
          </a:xfrm>
          <a:prstGeom prst="rect">
            <a:avLst/>
          </a:prstGeom>
          <a:solidFill>
            <a:schemeClr val="tx1"/>
          </a:solidFill>
          <a:ln w="412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4584" name="Rectangle 6">
            <a:extLst>
              <a:ext uri="{FF2B5EF4-FFF2-40B4-BE49-F238E27FC236}">
                <a16:creationId xmlns="" xmlns:a16="http://schemas.microsoft.com/office/drawing/2014/main" id="{9D8E8DD7-4113-4722-A9C8-3DBF0050E9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4875" y="3211513"/>
            <a:ext cx="4321175" cy="738187"/>
          </a:xfrm>
          <a:prstGeom prst="rect">
            <a:avLst/>
          </a:prstGeom>
          <a:solidFill>
            <a:srgbClr val="FFCC99"/>
          </a:solidFill>
          <a:ln w="349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400" b="1"/>
              <a:t>Card sorting activities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1400"/>
              <a:t>Matching parts of the school day to different emotions or a thumbs up and thumb down</a:t>
            </a:r>
            <a:endParaRPr lang="en-GB" altLang="en-US" sz="1800"/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="" xmlns:a16="http://schemas.microsoft.com/office/drawing/2014/main" id="{49A8BD11-6DA4-4DC1-8522-D3A896A4CA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="" xmlns:a16="http://schemas.microsoft.com/office/drawing/2014/main" id="{6B7F60E0-0F21-44A3-A95B-4C30A863F8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552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="" xmlns:a16="http://schemas.microsoft.com/office/drawing/2014/main" id="{5EAA0092-B3B6-4782-8626-3475F4FA3ED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382713" y="50800"/>
            <a:ext cx="6521450" cy="11699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/>
            <a:r>
              <a:rPr lang="en-GB" altLang="en-US" sz="2800" b="1" kern="0" dirty="0">
                <a:solidFill>
                  <a:schemeClr val="tx1"/>
                </a:solidFill>
              </a:rPr>
              <a:t>What is important for your child’s</a:t>
            </a:r>
            <a:br>
              <a:rPr lang="en-GB" altLang="en-US" sz="2800" b="1" kern="0" dirty="0">
                <a:solidFill>
                  <a:schemeClr val="tx1"/>
                </a:solidFill>
              </a:rPr>
            </a:br>
            <a:r>
              <a:rPr lang="en-GB" altLang="en-US" sz="2800" b="1" kern="0" dirty="0">
                <a:solidFill>
                  <a:schemeClr val="tx1"/>
                </a:solidFill>
              </a:rPr>
              <a:t> well-being, learning and engagement going forward?</a:t>
            </a:r>
          </a:p>
        </p:txBody>
      </p:sp>
      <p:pic>
        <p:nvPicPr>
          <p:cNvPr id="26627" name="Picture 3">
            <a:extLst>
              <a:ext uri="{FF2B5EF4-FFF2-40B4-BE49-F238E27FC236}">
                <a16:creationId xmlns="" xmlns:a16="http://schemas.microsoft.com/office/drawing/2014/main" id="{5F77472F-B061-462F-A7BB-2B1F31A2D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06363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628" name="Group 20">
            <a:extLst>
              <a:ext uri="{FF2B5EF4-FFF2-40B4-BE49-F238E27FC236}">
                <a16:creationId xmlns="" xmlns:a16="http://schemas.microsoft.com/office/drawing/2014/main" id="{A6A312E2-7977-4C38-B260-A490FC691826}"/>
              </a:ext>
            </a:extLst>
          </p:cNvPr>
          <p:cNvGrpSpPr>
            <a:grpSpLocks/>
          </p:cNvGrpSpPr>
          <p:nvPr/>
        </p:nvGrpSpPr>
        <p:grpSpPr bwMode="auto">
          <a:xfrm>
            <a:off x="3887788" y="1421730"/>
            <a:ext cx="2230437" cy="2378075"/>
            <a:chOff x="6522492" y="1130795"/>
            <a:chExt cx="2667000" cy="2785560"/>
          </a:xfrm>
        </p:grpSpPr>
        <p:pic>
          <p:nvPicPr>
            <p:cNvPr id="26643" name="Picture 19">
              <a:extLst>
                <a:ext uri="{FF2B5EF4-FFF2-40B4-BE49-F238E27FC236}">
                  <a16:creationId xmlns="" xmlns:a16="http://schemas.microsoft.com/office/drawing/2014/main" id="{F68EA258-40C4-4822-B190-3DCEC96FA38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4217" y="1130795"/>
              <a:ext cx="2057400" cy="2219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Freeform: Shape 13">
              <a:extLst>
                <a:ext uri="{FF2B5EF4-FFF2-40B4-BE49-F238E27FC236}">
                  <a16:creationId xmlns="" xmlns:a16="http://schemas.microsoft.com/office/drawing/2014/main" id="{5B28750D-CF69-4099-A485-528FBEE33E6E}"/>
                </a:ext>
              </a:extLst>
            </p:cNvPr>
            <p:cNvSpPr/>
            <p:nvPr/>
          </p:nvSpPr>
          <p:spPr>
            <a:xfrm>
              <a:off x="6522492" y="2917793"/>
              <a:ext cx="2667000" cy="998562"/>
            </a:xfrm>
            <a:custGeom>
              <a:avLst/>
              <a:gdLst>
                <a:gd name="connsiteX0" fmla="*/ 0 w 2667000"/>
                <a:gd name="connsiteY0" fmla="*/ 0 h 1600199"/>
                <a:gd name="connsiteX1" fmla="*/ 2667000 w 2667000"/>
                <a:gd name="connsiteY1" fmla="*/ 0 h 1600199"/>
                <a:gd name="connsiteX2" fmla="*/ 2667000 w 2667000"/>
                <a:gd name="connsiteY2" fmla="*/ 1600199 h 1600199"/>
                <a:gd name="connsiteX3" fmla="*/ 0 w 2667000"/>
                <a:gd name="connsiteY3" fmla="*/ 1600199 h 1600199"/>
                <a:gd name="connsiteX4" fmla="*/ 0 w 2667000"/>
                <a:gd name="connsiteY4" fmla="*/ 0 h 1600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7000" h="1600199">
                  <a:moveTo>
                    <a:pt x="0" y="0"/>
                  </a:moveTo>
                  <a:lnTo>
                    <a:pt x="2667000" y="0"/>
                  </a:lnTo>
                  <a:lnTo>
                    <a:pt x="2667000" y="1600199"/>
                  </a:lnTo>
                  <a:lnTo>
                    <a:pt x="0" y="160019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02870" tIns="102870" rIns="102870" bIns="102870" spcCol="1270" anchor="ctr"/>
            <a:lstStyle/>
            <a:p>
              <a:pPr algn="ctr" defTabSz="12001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2000" dirty="0"/>
                <a:t>Sense of self- and community-efficacy</a:t>
              </a:r>
            </a:p>
          </p:txBody>
        </p:sp>
      </p:grpSp>
      <p:grpSp>
        <p:nvGrpSpPr>
          <p:cNvPr id="26629" name="Group 22">
            <a:extLst>
              <a:ext uri="{FF2B5EF4-FFF2-40B4-BE49-F238E27FC236}">
                <a16:creationId xmlns="" xmlns:a16="http://schemas.microsoft.com/office/drawing/2014/main" id="{9F2D123E-A68F-455B-AAE0-F76AA64CC07C}"/>
              </a:ext>
            </a:extLst>
          </p:cNvPr>
          <p:cNvGrpSpPr>
            <a:grpSpLocks/>
          </p:cNvGrpSpPr>
          <p:nvPr/>
        </p:nvGrpSpPr>
        <p:grpSpPr bwMode="auto">
          <a:xfrm>
            <a:off x="1979613" y="3917280"/>
            <a:ext cx="2482850" cy="2032000"/>
            <a:chOff x="1858255" y="3798088"/>
            <a:chExt cx="2667000" cy="2168993"/>
          </a:xfrm>
        </p:grpSpPr>
        <p:pic>
          <p:nvPicPr>
            <p:cNvPr id="26641" name="Picture 21">
              <a:extLst>
                <a:ext uri="{FF2B5EF4-FFF2-40B4-BE49-F238E27FC236}">
                  <a16:creationId xmlns="" xmlns:a16="http://schemas.microsoft.com/office/drawing/2014/main" id="{76A89907-EA4F-4A4A-A193-0B96F2FCB7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58255" y="3798088"/>
              <a:ext cx="2590800" cy="1762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Freeform: Shape 14">
              <a:extLst>
                <a:ext uri="{FF2B5EF4-FFF2-40B4-BE49-F238E27FC236}">
                  <a16:creationId xmlns="" xmlns:a16="http://schemas.microsoft.com/office/drawing/2014/main" id="{067C1CEF-FDB7-492D-82D8-DA11FC187C4C}"/>
                </a:ext>
              </a:extLst>
            </p:cNvPr>
            <p:cNvSpPr/>
            <p:nvPr/>
          </p:nvSpPr>
          <p:spPr>
            <a:xfrm>
              <a:off x="1858255" y="5343496"/>
              <a:ext cx="2667000" cy="623585"/>
            </a:xfrm>
            <a:custGeom>
              <a:avLst/>
              <a:gdLst>
                <a:gd name="connsiteX0" fmla="*/ 0 w 2667000"/>
                <a:gd name="connsiteY0" fmla="*/ 0 h 1600199"/>
                <a:gd name="connsiteX1" fmla="*/ 2667000 w 2667000"/>
                <a:gd name="connsiteY1" fmla="*/ 0 h 1600199"/>
                <a:gd name="connsiteX2" fmla="*/ 2667000 w 2667000"/>
                <a:gd name="connsiteY2" fmla="*/ 1600199 h 1600199"/>
                <a:gd name="connsiteX3" fmla="*/ 0 w 2667000"/>
                <a:gd name="connsiteY3" fmla="*/ 1600199 h 1600199"/>
                <a:gd name="connsiteX4" fmla="*/ 0 w 2667000"/>
                <a:gd name="connsiteY4" fmla="*/ 0 h 1600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7000" h="1600199">
                  <a:moveTo>
                    <a:pt x="0" y="0"/>
                  </a:moveTo>
                  <a:lnTo>
                    <a:pt x="2667000" y="0"/>
                  </a:lnTo>
                  <a:lnTo>
                    <a:pt x="2667000" y="1600199"/>
                  </a:lnTo>
                  <a:lnTo>
                    <a:pt x="0" y="160019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02870" tIns="102870" rIns="102870" bIns="102870" spcCol="1270" anchor="ctr"/>
            <a:lstStyle/>
            <a:p>
              <a:pPr algn="ctr" defTabSz="12001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2400" dirty="0"/>
                <a:t>Connectedness</a:t>
              </a:r>
            </a:p>
          </p:txBody>
        </p:sp>
      </p:grpSp>
      <p:sp>
        <p:nvSpPr>
          <p:cNvPr id="26630" name="Rectangle 8">
            <a:extLst>
              <a:ext uri="{FF2B5EF4-FFF2-40B4-BE49-F238E27FC236}">
                <a16:creationId xmlns="" xmlns:a16="http://schemas.microsoft.com/office/drawing/2014/main" id="{CBA19127-4376-4006-8B02-E4403EC673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0013" y="6053739"/>
            <a:ext cx="4572000" cy="5842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600" b="1" dirty="0" err="1"/>
              <a:t>Hobfoll</a:t>
            </a:r>
            <a:r>
              <a:rPr lang="en-GB" altLang="en-US" sz="1600" b="1" dirty="0"/>
              <a:t> et al (2007) – Essential Elements of Mass Trauma Intervention</a:t>
            </a:r>
          </a:p>
        </p:txBody>
      </p:sp>
      <p:grpSp>
        <p:nvGrpSpPr>
          <p:cNvPr id="26631" name="Group 24">
            <a:extLst>
              <a:ext uri="{FF2B5EF4-FFF2-40B4-BE49-F238E27FC236}">
                <a16:creationId xmlns="" xmlns:a16="http://schemas.microsoft.com/office/drawing/2014/main" id="{94E801E8-B02F-449F-8B9A-6435C14101EB}"/>
              </a:ext>
            </a:extLst>
          </p:cNvPr>
          <p:cNvGrpSpPr>
            <a:grpSpLocks/>
          </p:cNvGrpSpPr>
          <p:nvPr/>
        </p:nvGrpSpPr>
        <p:grpSpPr bwMode="auto">
          <a:xfrm>
            <a:off x="5076825" y="3939505"/>
            <a:ext cx="2592388" cy="1981200"/>
            <a:chOff x="5001443" y="3887732"/>
            <a:chExt cx="2667000" cy="2069460"/>
          </a:xfrm>
        </p:grpSpPr>
        <p:sp>
          <p:nvSpPr>
            <p:cNvPr id="16" name="Freeform: Shape 15">
              <a:extLst>
                <a:ext uri="{FF2B5EF4-FFF2-40B4-BE49-F238E27FC236}">
                  <a16:creationId xmlns="" xmlns:a16="http://schemas.microsoft.com/office/drawing/2014/main" id="{626BAFF8-688D-4C1E-8248-1E9A19624FFB}"/>
                </a:ext>
              </a:extLst>
            </p:cNvPr>
            <p:cNvSpPr/>
            <p:nvPr/>
          </p:nvSpPr>
          <p:spPr>
            <a:xfrm>
              <a:off x="5001443" y="5333701"/>
              <a:ext cx="2667000" cy="623491"/>
            </a:xfrm>
            <a:custGeom>
              <a:avLst/>
              <a:gdLst>
                <a:gd name="connsiteX0" fmla="*/ 0 w 2667000"/>
                <a:gd name="connsiteY0" fmla="*/ 0 h 1600199"/>
                <a:gd name="connsiteX1" fmla="*/ 2667000 w 2667000"/>
                <a:gd name="connsiteY1" fmla="*/ 0 h 1600199"/>
                <a:gd name="connsiteX2" fmla="*/ 2667000 w 2667000"/>
                <a:gd name="connsiteY2" fmla="*/ 1600199 h 1600199"/>
                <a:gd name="connsiteX3" fmla="*/ 0 w 2667000"/>
                <a:gd name="connsiteY3" fmla="*/ 1600199 h 1600199"/>
                <a:gd name="connsiteX4" fmla="*/ 0 w 2667000"/>
                <a:gd name="connsiteY4" fmla="*/ 0 h 1600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7000" h="1600199">
                  <a:moveTo>
                    <a:pt x="0" y="0"/>
                  </a:moveTo>
                  <a:lnTo>
                    <a:pt x="2667000" y="0"/>
                  </a:lnTo>
                  <a:lnTo>
                    <a:pt x="2667000" y="1600199"/>
                  </a:lnTo>
                  <a:lnTo>
                    <a:pt x="0" y="160019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02870" tIns="102870" rIns="102870" bIns="102870" spcCol="1270" anchor="ctr"/>
            <a:lstStyle/>
            <a:p>
              <a:pPr algn="ctr" defTabSz="12001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2400" dirty="0"/>
                <a:t>Hope</a:t>
              </a:r>
            </a:p>
          </p:txBody>
        </p:sp>
        <p:pic>
          <p:nvPicPr>
            <p:cNvPr id="26640" name="Picture 23">
              <a:extLst>
                <a:ext uri="{FF2B5EF4-FFF2-40B4-BE49-F238E27FC236}">
                  <a16:creationId xmlns="" xmlns:a16="http://schemas.microsoft.com/office/drawing/2014/main" id="{DC96F0C6-3247-46AA-9581-BB4ACD34AAC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3887732"/>
              <a:ext cx="1485883" cy="14858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6632" name="Group 28">
            <a:extLst>
              <a:ext uri="{FF2B5EF4-FFF2-40B4-BE49-F238E27FC236}">
                <a16:creationId xmlns="" xmlns:a16="http://schemas.microsoft.com/office/drawing/2014/main" id="{647F3EFB-9997-453D-9C2A-7925B7715D9B}"/>
              </a:ext>
            </a:extLst>
          </p:cNvPr>
          <p:cNvGrpSpPr>
            <a:grpSpLocks/>
          </p:cNvGrpSpPr>
          <p:nvPr/>
        </p:nvGrpSpPr>
        <p:grpSpPr bwMode="auto">
          <a:xfrm>
            <a:off x="6732588" y="1520155"/>
            <a:ext cx="2341562" cy="2152650"/>
            <a:chOff x="3614275" y="1488080"/>
            <a:chExt cx="2392925" cy="2225525"/>
          </a:xfrm>
        </p:grpSpPr>
        <p:sp>
          <p:nvSpPr>
            <p:cNvPr id="13" name="Freeform: Shape 12">
              <a:extLst>
                <a:ext uri="{FF2B5EF4-FFF2-40B4-BE49-F238E27FC236}">
                  <a16:creationId xmlns="" xmlns:a16="http://schemas.microsoft.com/office/drawing/2014/main" id="{40EF8159-1146-4EA8-A083-9E7BE8E97E58}"/>
                </a:ext>
              </a:extLst>
            </p:cNvPr>
            <p:cNvSpPr/>
            <p:nvPr/>
          </p:nvSpPr>
          <p:spPr>
            <a:xfrm>
              <a:off x="3614275" y="2937297"/>
              <a:ext cx="2392925" cy="776308"/>
            </a:xfrm>
            <a:custGeom>
              <a:avLst/>
              <a:gdLst>
                <a:gd name="connsiteX0" fmla="*/ 0 w 2667000"/>
                <a:gd name="connsiteY0" fmla="*/ 0 h 1600199"/>
                <a:gd name="connsiteX1" fmla="*/ 2667000 w 2667000"/>
                <a:gd name="connsiteY1" fmla="*/ 0 h 1600199"/>
                <a:gd name="connsiteX2" fmla="*/ 2667000 w 2667000"/>
                <a:gd name="connsiteY2" fmla="*/ 1600199 h 1600199"/>
                <a:gd name="connsiteX3" fmla="*/ 0 w 2667000"/>
                <a:gd name="connsiteY3" fmla="*/ 1600199 h 1600199"/>
                <a:gd name="connsiteX4" fmla="*/ 0 w 2667000"/>
                <a:gd name="connsiteY4" fmla="*/ 0 h 1600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7000" h="1600199">
                  <a:moveTo>
                    <a:pt x="0" y="0"/>
                  </a:moveTo>
                  <a:lnTo>
                    <a:pt x="2667000" y="0"/>
                  </a:lnTo>
                  <a:lnTo>
                    <a:pt x="2667000" y="1600199"/>
                  </a:lnTo>
                  <a:lnTo>
                    <a:pt x="0" y="160019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02870" tIns="102870" rIns="102870" bIns="102870" spcCol="1270" anchor="ctr"/>
            <a:lstStyle/>
            <a:p>
              <a:pPr algn="ctr" defTabSz="12001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2400" dirty="0"/>
                <a:t>Calmness</a:t>
              </a:r>
            </a:p>
          </p:txBody>
        </p:sp>
        <p:pic>
          <p:nvPicPr>
            <p:cNvPr id="26638" name="Picture 25">
              <a:extLst>
                <a:ext uri="{FF2B5EF4-FFF2-40B4-BE49-F238E27FC236}">
                  <a16:creationId xmlns="" xmlns:a16="http://schemas.microsoft.com/office/drawing/2014/main" id="{47439D9D-3BD7-4157-A543-680338F19E1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5202" y="1488080"/>
              <a:ext cx="1474910" cy="1474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6633" name="Group 27">
            <a:extLst>
              <a:ext uri="{FF2B5EF4-FFF2-40B4-BE49-F238E27FC236}">
                <a16:creationId xmlns="" xmlns:a16="http://schemas.microsoft.com/office/drawing/2014/main" id="{9C2B3813-7A17-49E4-9530-FDB93D7DFA4A}"/>
              </a:ext>
            </a:extLst>
          </p:cNvPr>
          <p:cNvGrpSpPr>
            <a:grpSpLocks/>
          </p:cNvGrpSpPr>
          <p:nvPr/>
        </p:nvGrpSpPr>
        <p:grpSpPr bwMode="auto">
          <a:xfrm>
            <a:off x="577850" y="1424905"/>
            <a:ext cx="2230438" cy="2254250"/>
            <a:chOff x="578510" y="1462497"/>
            <a:chExt cx="2230548" cy="2254535"/>
          </a:xfrm>
        </p:grpSpPr>
        <p:sp>
          <p:nvSpPr>
            <p:cNvPr id="12" name="Freeform: Shape 11">
              <a:extLst>
                <a:ext uri="{FF2B5EF4-FFF2-40B4-BE49-F238E27FC236}">
                  <a16:creationId xmlns="" xmlns:a16="http://schemas.microsoft.com/office/drawing/2014/main" id="{FB7D0220-F3DE-467D-9E1C-73F1C0D1C88F}"/>
                </a:ext>
              </a:extLst>
            </p:cNvPr>
            <p:cNvSpPr/>
            <p:nvPr/>
          </p:nvSpPr>
          <p:spPr>
            <a:xfrm>
              <a:off x="578510" y="2940646"/>
              <a:ext cx="2230548" cy="776386"/>
            </a:xfrm>
            <a:custGeom>
              <a:avLst/>
              <a:gdLst>
                <a:gd name="connsiteX0" fmla="*/ 0 w 2667000"/>
                <a:gd name="connsiteY0" fmla="*/ 0 h 1600199"/>
                <a:gd name="connsiteX1" fmla="*/ 2667000 w 2667000"/>
                <a:gd name="connsiteY1" fmla="*/ 0 h 1600199"/>
                <a:gd name="connsiteX2" fmla="*/ 2667000 w 2667000"/>
                <a:gd name="connsiteY2" fmla="*/ 1600199 h 1600199"/>
                <a:gd name="connsiteX3" fmla="*/ 0 w 2667000"/>
                <a:gd name="connsiteY3" fmla="*/ 1600199 h 1600199"/>
                <a:gd name="connsiteX4" fmla="*/ 0 w 2667000"/>
                <a:gd name="connsiteY4" fmla="*/ 0 h 1600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7000" h="1600199">
                  <a:moveTo>
                    <a:pt x="0" y="0"/>
                  </a:moveTo>
                  <a:lnTo>
                    <a:pt x="2667000" y="0"/>
                  </a:lnTo>
                  <a:lnTo>
                    <a:pt x="2667000" y="1600199"/>
                  </a:lnTo>
                  <a:lnTo>
                    <a:pt x="0" y="160019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02870" tIns="102870" rIns="102870" bIns="102870" spcCol="1270" anchor="ctr"/>
            <a:lstStyle/>
            <a:p>
              <a:pPr algn="ctr" defTabSz="12001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2400" dirty="0"/>
                <a:t>Sense of Safety</a:t>
              </a:r>
            </a:p>
          </p:txBody>
        </p:sp>
        <p:pic>
          <p:nvPicPr>
            <p:cNvPr id="26636" name="Picture 26">
              <a:extLst>
                <a:ext uri="{FF2B5EF4-FFF2-40B4-BE49-F238E27FC236}">
                  <a16:creationId xmlns="" xmlns:a16="http://schemas.microsoft.com/office/drawing/2014/main" id="{7A0F64DD-2D10-4C74-A0F1-E090DFA091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4225" y="1462497"/>
              <a:ext cx="1474910" cy="1474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Audio 10">
            <a:hlinkClick r:id="" action="ppaction://media"/>
            <a:extLst>
              <a:ext uri="{FF2B5EF4-FFF2-40B4-BE49-F238E27FC236}">
                <a16:creationId xmlns="" xmlns:a16="http://schemas.microsoft.com/office/drawing/2014/main" id="{D8B57356-0054-4E9E-88D9-D7B3DDD64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="" xmlns:a16="http://schemas.microsoft.com/office/drawing/2014/main" id="{2BE46BB0-C716-4BDB-BA65-86C7E12846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1271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5">
            <a:extLst>
              <a:ext uri="{FF2B5EF4-FFF2-40B4-BE49-F238E27FC236}">
                <a16:creationId xmlns="" xmlns:a16="http://schemas.microsoft.com/office/drawing/2014/main" id="{3A1503B4-0F15-4F73-80BD-083CFB317D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37150" y="1722438"/>
            <a:ext cx="4006850" cy="20066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8675" name="Rectangle 34">
            <a:extLst>
              <a:ext uri="{FF2B5EF4-FFF2-40B4-BE49-F238E27FC236}">
                <a16:creationId xmlns="" xmlns:a16="http://schemas.microsoft.com/office/drawing/2014/main" id="{BD37A01D-4963-43F9-B2AC-3B41AB506C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0338" y="1722438"/>
            <a:ext cx="2219325" cy="20066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8676" name="Rectangle 6">
            <a:extLst>
              <a:ext uri="{FF2B5EF4-FFF2-40B4-BE49-F238E27FC236}">
                <a16:creationId xmlns="" xmlns:a16="http://schemas.microsoft.com/office/drawing/2014/main" id="{FE26C7A2-1888-49D6-8F2A-A1B1125616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025" y="1700213"/>
            <a:ext cx="2220913" cy="20066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8677" name="Title 1">
            <a:extLst>
              <a:ext uri="{FF2B5EF4-FFF2-40B4-BE49-F238E27FC236}">
                <a16:creationId xmlns="" xmlns:a16="http://schemas.microsoft.com/office/drawing/2014/main" id="{05FC7BA5-D4A6-4421-B48F-7556D3AE4B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198438"/>
            <a:ext cx="5851525" cy="1400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en-US" sz="2800" b="1" dirty="0"/>
              <a:t>How can I support my child to feel settled about returning and being in school?</a:t>
            </a:r>
          </a:p>
        </p:txBody>
      </p:sp>
      <p:grpSp>
        <p:nvGrpSpPr>
          <p:cNvPr id="28678" name="Group 20">
            <a:extLst>
              <a:ext uri="{FF2B5EF4-FFF2-40B4-BE49-F238E27FC236}">
                <a16:creationId xmlns="" xmlns:a16="http://schemas.microsoft.com/office/drawing/2014/main" id="{FEC668DF-D2F2-417D-8192-6409B4127EEF}"/>
              </a:ext>
            </a:extLst>
          </p:cNvPr>
          <p:cNvGrpSpPr>
            <a:grpSpLocks/>
          </p:cNvGrpSpPr>
          <p:nvPr/>
        </p:nvGrpSpPr>
        <p:grpSpPr bwMode="auto">
          <a:xfrm>
            <a:off x="7673975" y="1989138"/>
            <a:ext cx="1333500" cy="1651000"/>
            <a:chOff x="6334943" y="1073724"/>
            <a:chExt cx="2667000" cy="2904737"/>
          </a:xfrm>
        </p:grpSpPr>
        <p:pic>
          <p:nvPicPr>
            <p:cNvPr id="28698" name="Picture 19">
              <a:extLst>
                <a:ext uri="{FF2B5EF4-FFF2-40B4-BE49-F238E27FC236}">
                  <a16:creationId xmlns="" xmlns:a16="http://schemas.microsoft.com/office/drawing/2014/main" id="{14E703ED-05C7-4FB8-A222-210EE7FAD71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53100" y="1073724"/>
              <a:ext cx="2648843" cy="23909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Freeform: Shape 13">
              <a:extLst>
                <a:ext uri="{FF2B5EF4-FFF2-40B4-BE49-F238E27FC236}">
                  <a16:creationId xmlns="" xmlns:a16="http://schemas.microsoft.com/office/drawing/2014/main" id="{5B28750D-CF69-4099-A485-528FBEE33E6E}"/>
                </a:ext>
              </a:extLst>
            </p:cNvPr>
            <p:cNvSpPr/>
            <p:nvPr/>
          </p:nvSpPr>
          <p:spPr>
            <a:xfrm>
              <a:off x="6334943" y="3112626"/>
              <a:ext cx="2667000" cy="865835"/>
            </a:xfrm>
            <a:custGeom>
              <a:avLst/>
              <a:gdLst>
                <a:gd name="connsiteX0" fmla="*/ 0 w 2667000"/>
                <a:gd name="connsiteY0" fmla="*/ 0 h 1600199"/>
                <a:gd name="connsiteX1" fmla="*/ 2667000 w 2667000"/>
                <a:gd name="connsiteY1" fmla="*/ 0 h 1600199"/>
                <a:gd name="connsiteX2" fmla="*/ 2667000 w 2667000"/>
                <a:gd name="connsiteY2" fmla="*/ 1600199 h 1600199"/>
                <a:gd name="connsiteX3" fmla="*/ 0 w 2667000"/>
                <a:gd name="connsiteY3" fmla="*/ 1600199 h 1600199"/>
                <a:gd name="connsiteX4" fmla="*/ 0 w 2667000"/>
                <a:gd name="connsiteY4" fmla="*/ 0 h 1600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7000" h="1600199">
                  <a:moveTo>
                    <a:pt x="0" y="0"/>
                  </a:moveTo>
                  <a:lnTo>
                    <a:pt x="2667000" y="0"/>
                  </a:lnTo>
                  <a:lnTo>
                    <a:pt x="2667000" y="1600199"/>
                  </a:lnTo>
                  <a:lnTo>
                    <a:pt x="0" y="160019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02870" tIns="102870" rIns="102870" bIns="102870" spcCol="1270" anchor="ctr"/>
            <a:lstStyle/>
            <a:p>
              <a:pPr algn="ctr" defTabSz="12001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400" dirty="0"/>
                <a:t>Sense of self- efficacy</a:t>
              </a:r>
            </a:p>
          </p:txBody>
        </p:sp>
      </p:grpSp>
      <p:grpSp>
        <p:nvGrpSpPr>
          <p:cNvPr id="28679" name="Group 22">
            <a:extLst>
              <a:ext uri="{FF2B5EF4-FFF2-40B4-BE49-F238E27FC236}">
                <a16:creationId xmlns="" xmlns:a16="http://schemas.microsoft.com/office/drawing/2014/main" id="{3A8A0139-1E05-4A64-BF9C-8AFE9D5D16ED}"/>
              </a:ext>
            </a:extLst>
          </p:cNvPr>
          <p:cNvGrpSpPr>
            <a:grpSpLocks/>
          </p:cNvGrpSpPr>
          <p:nvPr/>
        </p:nvGrpSpPr>
        <p:grpSpPr bwMode="auto">
          <a:xfrm>
            <a:off x="449263" y="1993900"/>
            <a:ext cx="1673225" cy="1582738"/>
            <a:chOff x="1858255" y="3798088"/>
            <a:chExt cx="2667000" cy="2168993"/>
          </a:xfrm>
        </p:grpSpPr>
        <p:pic>
          <p:nvPicPr>
            <p:cNvPr id="28696" name="Picture 21">
              <a:extLst>
                <a:ext uri="{FF2B5EF4-FFF2-40B4-BE49-F238E27FC236}">
                  <a16:creationId xmlns="" xmlns:a16="http://schemas.microsoft.com/office/drawing/2014/main" id="{A0978B29-AA90-45C9-AC0F-3F41189844B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58255" y="3798088"/>
              <a:ext cx="2608304" cy="1762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Freeform: Shape 14">
              <a:extLst>
                <a:ext uri="{FF2B5EF4-FFF2-40B4-BE49-F238E27FC236}">
                  <a16:creationId xmlns="" xmlns:a16="http://schemas.microsoft.com/office/drawing/2014/main" id="{067C1CEF-FDB7-492D-82D8-DA11FC187C4C}"/>
                </a:ext>
              </a:extLst>
            </p:cNvPr>
            <p:cNvSpPr/>
            <p:nvPr/>
          </p:nvSpPr>
          <p:spPr>
            <a:xfrm>
              <a:off x="1858255" y="5342706"/>
              <a:ext cx="2667000" cy="624375"/>
            </a:xfrm>
            <a:custGeom>
              <a:avLst/>
              <a:gdLst>
                <a:gd name="connsiteX0" fmla="*/ 0 w 2667000"/>
                <a:gd name="connsiteY0" fmla="*/ 0 h 1600199"/>
                <a:gd name="connsiteX1" fmla="*/ 2667000 w 2667000"/>
                <a:gd name="connsiteY1" fmla="*/ 0 h 1600199"/>
                <a:gd name="connsiteX2" fmla="*/ 2667000 w 2667000"/>
                <a:gd name="connsiteY2" fmla="*/ 1600199 h 1600199"/>
                <a:gd name="connsiteX3" fmla="*/ 0 w 2667000"/>
                <a:gd name="connsiteY3" fmla="*/ 1600199 h 1600199"/>
                <a:gd name="connsiteX4" fmla="*/ 0 w 2667000"/>
                <a:gd name="connsiteY4" fmla="*/ 0 h 1600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7000" h="1600199">
                  <a:moveTo>
                    <a:pt x="0" y="0"/>
                  </a:moveTo>
                  <a:lnTo>
                    <a:pt x="2667000" y="0"/>
                  </a:lnTo>
                  <a:lnTo>
                    <a:pt x="2667000" y="1600199"/>
                  </a:lnTo>
                  <a:lnTo>
                    <a:pt x="0" y="160019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02870" tIns="102870" rIns="102870" bIns="102870" spcCol="1270" anchor="ctr"/>
            <a:lstStyle/>
            <a:p>
              <a:pPr algn="ctr" defTabSz="12001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600" dirty="0"/>
                <a:t>Connectedness</a:t>
              </a:r>
            </a:p>
          </p:txBody>
        </p:sp>
      </p:grpSp>
      <p:grpSp>
        <p:nvGrpSpPr>
          <p:cNvPr id="28680" name="Group 24">
            <a:extLst>
              <a:ext uri="{FF2B5EF4-FFF2-40B4-BE49-F238E27FC236}">
                <a16:creationId xmlns="" xmlns:a16="http://schemas.microsoft.com/office/drawing/2014/main" id="{C47A4346-77E8-43E5-B87B-D4914F970A00}"/>
              </a:ext>
            </a:extLst>
          </p:cNvPr>
          <p:cNvGrpSpPr>
            <a:grpSpLocks/>
          </p:cNvGrpSpPr>
          <p:nvPr/>
        </p:nvGrpSpPr>
        <p:grpSpPr bwMode="auto">
          <a:xfrm>
            <a:off x="5300663" y="1989138"/>
            <a:ext cx="1022350" cy="1660525"/>
            <a:chOff x="5001443" y="3887732"/>
            <a:chExt cx="2667000" cy="2069460"/>
          </a:xfrm>
        </p:grpSpPr>
        <p:sp>
          <p:nvSpPr>
            <p:cNvPr id="16" name="Freeform: Shape 15">
              <a:extLst>
                <a:ext uri="{FF2B5EF4-FFF2-40B4-BE49-F238E27FC236}">
                  <a16:creationId xmlns="" xmlns:a16="http://schemas.microsoft.com/office/drawing/2014/main" id="{626BAFF8-688D-4C1E-8248-1E9A19624FFB}"/>
                </a:ext>
              </a:extLst>
            </p:cNvPr>
            <p:cNvSpPr/>
            <p:nvPr/>
          </p:nvSpPr>
          <p:spPr>
            <a:xfrm>
              <a:off x="5001443" y="5333979"/>
              <a:ext cx="2667000" cy="623213"/>
            </a:xfrm>
            <a:custGeom>
              <a:avLst/>
              <a:gdLst>
                <a:gd name="connsiteX0" fmla="*/ 0 w 2667000"/>
                <a:gd name="connsiteY0" fmla="*/ 0 h 1600199"/>
                <a:gd name="connsiteX1" fmla="*/ 2667000 w 2667000"/>
                <a:gd name="connsiteY1" fmla="*/ 0 h 1600199"/>
                <a:gd name="connsiteX2" fmla="*/ 2667000 w 2667000"/>
                <a:gd name="connsiteY2" fmla="*/ 1600199 h 1600199"/>
                <a:gd name="connsiteX3" fmla="*/ 0 w 2667000"/>
                <a:gd name="connsiteY3" fmla="*/ 1600199 h 1600199"/>
                <a:gd name="connsiteX4" fmla="*/ 0 w 2667000"/>
                <a:gd name="connsiteY4" fmla="*/ 0 h 1600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7000" h="1600199">
                  <a:moveTo>
                    <a:pt x="0" y="0"/>
                  </a:moveTo>
                  <a:lnTo>
                    <a:pt x="2667000" y="0"/>
                  </a:lnTo>
                  <a:lnTo>
                    <a:pt x="2667000" y="1600199"/>
                  </a:lnTo>
                  <a:lnTo>
                    <a:pt x="0" y="160019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02870" tIns="102870" rIns="102870" bIns="102870" spcCol="1270" anchor="ctr"/>
            <a:lstStyle/>
            <a:p>
              <a:pPr algn="ctr" defTabSz="12001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600" dirty="0"/>
                <a:t>Hope</a:t>
              </a:r>
            </a:p>
          </p:txBody>
        </p:sp>
        <p:pic>
          <p:nvPicPr>
            <p:cNvPr id="28695" name="Picture 23">
              <a:extLst>
                <a:ext uri="{FF2B5EF4-FFF2-40B4-BE49-F238E27FC236}">
                  <a16:creationId xmlns="" xmlns:a16="http://schemas.microsoft.com/office/drawing/2014/main" id="{C1717575-05C4-4C72-B9B8-F8DD1A39E78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97866" y="3887732"/>
              <a:ext cx="2537223" cy="1485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8681" name="Group 28">
            <a:extLst>
              <a:ext uri="{FF2B5EF4-FFF2-40B4-BE49-F238E27FC236}">
                <a16:creationId xmlns="" xmlns:a16="http://schemas.microsoft.com/office/drawing/2014/main" id="{E85C9EF9-AC4A-4461-86CC-33F566E5AECA}"/>
              </a:ext>
            </a:extLst>
          </p:cNvPr>
          <p:cNvGrpSpPr>
            <a:grpSpLocks/>
          </p:cNvGrpSpPr>
          <p:nvPr/>
        </p:nvGrpSpPr>
        <p:grpSpPr bwMode="auto">
          <a:xfrm>
            <a:off x="6362700" y="1993900"/>
            <a:ext cx="1223963" cy="1644650"/>
            <a:chOff x="3614275" y="1026665"/>
            <a:chExt cx="2392925" cy="2686940"/>
          </a:xfrm>
        </p:grpSpPr>
        <p:sp>
          <p:nvSpPr>
            <p:cNvPr id="13" name="Freeform: Shape 12">
              <a:extLst>
                <a:ext uri="{FF2B5EF4-FFF2-40B4-BE49-F238E27FC236}">
                  <a16:creationId xmlns="" xmlns:a16="http://schemas.microsoft.com/office/drawing/2014/main" id="{40EF8159-1146-4EA8-A083-9E7BE8E97E58}"/>
                </a:ext>
              </a:extLst>
            </p:cNvPr>
            <p:cNvSpPr/>
            <p:nvPr/>
          </p:nvSpPr>
          <p:spPr>
            <a:xfrm>
              <a:off x="3614275" y="2938128"/>
              <a:ext cx="2392925" cy="775477"/>
            </a:xfrm>
            <a:custGeom>
              <a:avLst/>
              <a:gdLst>
                <a:gd name="connsiteX0" fmla="*/ 0 w 2667000"/>
                <a:gd name="connsiteY0" fmla="*/ 0 h 1600199"/>
                <a:gd name="connsiteX1" fmla="*/ 2667000 w 2667000"/>
                <a:gd name="connsiteY1" fmla="*/ 0 h 1600199"/>
                <a:gd name="connsiteX2" fmla="*/ 2667000 w 2667000"/>
                <a:gd name="connsiteY2" fmla="*/ 1600199 h 1600199"/>
                <a:gd name="connsiteX3" fmla="*/ 0 w 2667000"/>
                <a:gd name="connsiteY3" fmla="*/ 1600199 h 1600199"/>
                <a:gd name="connsiteX4" fmla="*/ 0 w 2667000"/>
                <a:gd name="connsiteY4" fmla="*/ 0 h 1600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7000" h="1600199">
                  <a:moveTo>
                    <a:pt x="0" y="0"/>
                  </a:moveTo>
                  <a:lnTo>
                    <a:pt x="2667000" y="0"/>
                  </a:lnTo>
                  <a:lnTo>
                    <a:pt x="2667000" y="1600199"/>
                  </a:lnTo>
                  <a:lnTo>
                    <a:pt x="0" y="160019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02870" tIns="102870" rIns="102870" bIns="102870" spcCol="1270" anchor="ctr"/>
            <a:lstStyle/>
            <a:p>
              <a:pPr algn="ctr" defTabSz="12001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600" dirty="0"/>
                <a:t>Calmness</a:t>
              </a:r>
            </a:p>
          </p:txBody>
        </p:sp>
        <p:pic>
          <p:nvPicPr>
            <p:cNvPr id="28693" name="Picture 25">
              <a:extLst>
                <a:ext uri="{FF2B5EF4-FFF2-40B4-BE49-F238E27FC236}">
                  <a16:creationId xmlns="" xmlns:a16="http://schemas.microsoft.com/office/drawing/2014/main" id="{8E01EED7-32AE-4B9A-9685-E2D1141F241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2212" y="1026665"/>
              <a:ext cx="1998639" cy="1936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8682" name="Group 27">
            <a:extLst>
              <a:ext uri="{FF2B5EF4-FFF2-40B4-BE49-F238E27FC236}">
                <a16:creationId xmlns="" xmlns:a16="http://schemas.microsoft.com/office/drawing/2014/main" id="{065164F2-8556-4F31-A097-932E8B4CED1D}"/>
              </a:ext>
            </a:extLst>
          </p:cNvPr>
          <p:cNvGrpSpPr>
            <a:grpSpLocks/>
          </p:cNvGrpSpPr>
          <p:nvPr/>
        </p:nvGrpSpPr>
        <p:grpSpPr bwMode="auto">
          <a:xfrm>
            <a:off x="3319463" y="1978025"/>
            <a:ext cx="1023937" cy="1655763"/>
            <a:chOff x="578510" y="1462497"/>
            <a:chExt cx="2230548" cy="2254535"/>
          </a:xfrm>
        </p:grpSpPr>
        <p:sp>
          <p:nvSpPr>
            <p:cNvPr id="12" name="Freeform: Shape 11">
              <a:extLst>
                <a:ext uri="{FF2B5EF4-FFF2-40B4-BE49-F238E27FC236}">
                  <a16:creationId xmlns="" xmlns:a16="http://schemas.microsoft.com/office/drawing/2014/main" id="{FB7D0220-F3DE-467D-9E1C-73F1C0D1C88F}"/>
                </a:ext>
              </a:extLst>
            </p:cNvPr>
            <p:cNvSpPr/>
            <p:nvPr/>
          </p:nvSpPr>
          <p:spPr>
            <a:xfrm>
              <a:off x="578510" y="2941022"/>
              <a:ext cx="2230548" cy="776010"/>
            </a:xfrm>
            <a:custGeom>
              <a:avLst/>
              <a:gdLst>
                <a:gd name="connsiteX0" fmla="*/ 0 w 2667000"/>
                <a:gd name="connsiteY0" fmla="*/ 0 h 1600199"/>
                <a:gd name="connsiteX1" fmla="*/ 2667000 w 2667000"/>
                <a:gd name="connsiteY1" fmla="*/ 0 h 1600199"/>
                <a:gd name="connsiteX2" fmla="*/ 2667000 w 2667000"/>
                <a:gd name="connsiteY2" fmla="*/ 1600199 h 1600199"/>
                <a:gd name="connsiteX3" fmla="*/ 0 w 2667000"/>
                <a:gd name="connsiteY3" fmla="*/ 1600199 h 1600199"/>
                <a:gd name="connsiteX4" fmla="*/ 0 w 2667000"/>
                <a:gd name="connsiteY4" fmla="*/ 0 h 1600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7000" h="1600199">
                  <a:moveTo>
                    <a:pt x="0" y="0"/>
                  </a:moveTo>
                  <a:lnTo>
                    <a:pt x="2667000" y="0"/>
                  </a:lnTo>
                  <a:lnTo>
                    <a:pt x="2667000" y="1600199"/>
                  </a:lnTo>
                  <a:lnTo>
                    <a:pt x="0" y="160019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02870" tIns="102870" rIns="102870" bIns="102870" spcCol="1270" anchor="ctr"/>
            <a:lstStyle/>
            <a:p>
              <a:pPr algn="ctr" defTabSz="12001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600" dirty="0"/>
                <a:t>Sense of Safety</a:t>
              </a:r>
            </a:p>
          </p:txBody>
        </p:sp>
        <p:pic>
          <p:nvPicPr>
            <p:cNvPr id="28691" name="Picture 26">
              <a:extLst>
                <a:ext uri="{FF2B5EF4-FFF2-40B4-BE49-F238E27FC236}">
                  <a16:creationId xmlns="" xmlns:a16="http://schemas.microsoft.com/office/drawing/2014/main" id="{16F107BD-C8B2-4269-BA1C-11E662B60F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8510" y="1462497"/>
              <a:ext cx="2230546" cy="1474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8683" name="Picture 29">
            <a:extLst>
              <a:ext uri="{FF2B5EF4-FFF2-40B4-BE49-F238E27FC236}">
                <a16:creationId xmlns="" xmlns:a16="http://schemas.microsoft.com/office/drawing/2014/main" id="{95E6849E-7AB4-46BB-BC4C-669468130D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87313"/>
            <a:ext cx="1400175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4" name="Arrow: Down 2">
            <a:extLst>
              <a:ext uri="{FF2B5EF4-FFF2-40B4-BE49-F238E27FC236}">
                <a16:creationId xmlns="" xmlns:a16="http://schemas.microsoft.com/office/drawing/2014/main" id="{BA4A7052-FA58-4B3A-8716-5C7CF6ADBA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550" y="3803650"/>
            <a:ext cx="628650" cy="887413"/>
          </a:xfrm>
          <a:prstGeom prst="downArrow">
            <a:avLst>
              <a:gd name="adj1" fmla="val 50000"/>
              <a:gd name="adj2" fmla="val 50112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8BA91F1B-F94C-4054-97C1-01AB2B47BCE0}"/>
              </a:ext>
            </a:extLst>
          </p:cNvPr>
          <p:cNvSpPr/>
          <p:nvPr/>
        </p:nvSpPr>
        <p:spPr>
          <a:xfrm>
            <a:off x="474663" y="4821238"/>
            <a:ext cx="1946275" cy="92392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GB" dirty="0"/>
              <a:t>Build strong </a:t>
            </a:r>
            <a:r>
              <a:rPr lang="en-GB" b="1" dirty="0"/>
              <a:t>relationships</a:t>
            </a:r>
            <a:r>
              <a:rPr lang="en-GB" dirty="0"/>
              <a:t> with your child</a:t>
            </a:r>
          </a:p>
        </p:txBody>
      </p:sp>
      <p:sp>
        <p:nvSpPr>
          <p:cNvPr id="28686" name="Arrow: Down 30">
            <a:extLst>
              <a:ext uri="{FF2B5EF4-FFF2-40B4-BE49-F238E27FC236}">
                <a16:creationId xmlns="" xmlns:a16="http://schemas.microsoft.com/office/drawing/2014/main" id="{22613DB3-4E86-49CA-A485-3215B72E17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0450" y="3816350"/>
            <a:ext cx="630238" cy="885825"/>
          </a:xfrm>
          <a:prstGeom prst="downArrow">
            <a:avLst>
              <a:gd name="adj1" fmla="val 50000"/>
              <a:gd name="adj2" fmla="val 4989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C2765DC4-A3C8-4648-935A-20B88F811023}"/>
              </a:ext>
            </a:extLst>
          </p:cNvPr>
          <p:cNvSpPr/>
          <p:nvPr/>
        </p:nvSpPr>
        <p:spPr>
          <a:xfrm>
            <a:off x="3103563" y="4813300"/>
            <a:ext cx="1946275" cy="9223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GB" dirty="0"/>
              <a:t>Prepare your child for </a:t>
            </a:r>
            <a:r>
              <a:rPr lang="en-GB" b="1" dirty="0"/>
              <a:t>transitions</a:t>
            </a:r>
          </a:p>
        </p:txBody>
      </p:sp>
      <p:sp>
        <p:nvSpPr>
          <p:cNvPr id="28688" name="Arrow: Down 32">
            <a:extLst>
              <a:ext uri="{FF2B5EF4-FFF2-40B4-BE49-F238E27FC236}">
                <a16:creationId xmlns="" xmlns:a16="http://schemas.microsoft.com/office/drawing/2014/main" id="{EB13D18D-CBF0-4C71-B1E1-4F84C42BBF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8150" y="3851275"/>
            <a:ext cx="630238" cy="885825"/>
          </a:xfrm>
          <a:prstGeom prst="downArrow">
            <a:avLst>
              <a:gd name="adj1" fmla="val 50000"/>
              <a:gd name="adj2" fmla="val 4989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93A7A779-D433-4CD6-9DAA-E9D18412AAEC}"/>
              </a:ext>
            </a:extLst>
          </p:cNvPr>
          <p:cNvSpPr/>
          <p:nvPr/>
        </p:nvSpPr>
        <p:spPr>
          <a:xfrm>
            <a:off x="6242050" y="4819650"/>
            <a:ext cx="1946275" cy="92392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GB" dirty="0"/>
              <a:t>Help your child to be </a:t>
            </a:r>
            <a:r>
              <a:rPr lang="en-GB" b="1" dirty="0"/>
              <a:t>ready for learning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="" xmlns:a16="http://schemas.microsoft.com/office/drawing/2014/main" id="{3F30DB57-4E41-483E-B136-4695616305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827"/>
    </mc:Choice>
    <mc:Fallback xmlns="">
      <p:transition spd="slow" advTm="348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="" xmlns:a16="http://schemas.microsoft.com/office/drawing/2014/main" id="{D973B2EB-1D1A-4C49-AEF2-94A735103D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198438"/>
            <a:ext cx="5851525" cy="1400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en-US" sz="2800" b="1" dirty="0">
                <a:solidFill>
                  <a:schemeClr val="tx1"/>
                </a:solidFill>
              </a:rPr>
              <a:t>Build strong </a:t>
            </a:r>
            <a:r>
              <a:rPr lang="en-GB" altLang="en-US" sz="2800" b="1" u="sng" dirty="0">
                <a:solidFill>
                  <a:schemeClr val="tx1"/>
                </a:solidFill>
              </a:rPr>
              <a:t>relationships</a:t>
            </a:r>
            <a:r>
              <a:rPr lang="en-GB" altLang="en-US" sz="2800" b="1" dirty="0">
                <a:solidFill>
                  <a:schemeClr val="tx1"/>
                </a:solidFill>
              </a:rPr>
              <a:t> with your child</a:t>
            </a:r>
            <a:r>
              <a:rPr lang="en-GB" altLang="en-US" sz="2800" dirty="0"/>
              <a:t/>
            </a:r>
            <a:br>
              <a:rPr lang="en-GB" altLang="en-US" sz="2800" dirty="0"/>
            </a:br>
            <a:endParaRPr lang="en-GB" altLang="en-US" sz="2800" dirty="0"/>
          </a:p>
        </p:txBody>
      </p:sp>
      <p:pic>
        <p:nvPicPr>
          <p:cNvPr id="30723" name="Picture 29">
            <a:extLst>
              <a:ext uri="{FF2B5EF4-FFF2-40B4-BE49-F238E27FC236}">
                <a16:creationId xmlns="" xmlns:a16="http://schemas.microsoft.com/office/drawing/2014/main" id="{D5A16DD2-0B69-4B13-98CC-DD7DD33E05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87313"/>
            <a:ext cx="1400175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Rectangle 3">
            <a:extLst>
              <a:ext uri="{FF2B5EF4-FFF2-40B4-BE49-F238E27FC236}">
                <a16:creationId xmlns="" xmlns:a16="http://schemas.microsoft.com/office/drawing/2014/main" id="{EB779B4E-4837-4567-B7B2-AA3FEEE4E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70175" y="1590675"/>
            <a:ext cx="6361113" cy="415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en-GB" altLang="en-US" sz="2400" dirty="0"/>
              <a:t>Emotional experiences need to be validated and understood.</a:t>
            </a:r>
          </a:p>
          <a:p>
            <a:pPr>
              <a:spcBef>
                <a:spcPct val="0"/>
              </a:spcBef>
            </a:pPr>
            <a:r>
              <a:rPr lang="en-GB" altLang="en-US" sz="2400" dirty="0"/>
              <a:t>Children and young people need to regulate and connect before they can learn. </a:t>
            </a:r>
          </a:p>
          <a:p>
            <a:pPr>
              <a:spcBef>
                <a:spcPct val="0"/>
              </a:spcBef>
            </a:pPr>
            <a:r>
              <a:rPr lang="en-GB" altLang="en-US" sz="2400" dirty="0"/>
              <a:t>Parents and carers are key role models in showing children and young people how and ways to regulate their emotions and responses.</a:t>
            </a:r>
          </a:p>
          <a:p>
            <a:pPr>
              <a:spcBef>
                <a:spcPct val="0"/>
              </a:spcBef>
            </a:pPr>
            <a:r>
              <a:rPr lang="en-GB" altLang="en-US" sz="2400" dirty="0"/>
              <a:t>Relationships amongst peers is critical and development and reconnection should be a priority.</a:t>
            </a:r>
          </a:p>
        </p:txBody>
      </p:sp>
      <p:sp>
        <p:nvSpPr>
          <p:cNvPr id="30725" name="Rectangle 34">
            <a:extLst>
              <a:ext uri="{FF2B5EF4-FFF2-40B4-BE49-F238E27FC236}">
                <a16:creationId xmlns="" xmlns:a16="http://schemas.microsoft.com/office/drawing/2014/main" id="{2DE6B0D4-5707-4D5C-8255-8743461194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025" y="1700213"/>
            <a:ext cx="2220913" cy="20066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pSp>
        <p:nvGrpSpPr>
          <p:cNvPr id="30726" name="Group 35">
            <a:extLst>
              <a:ext uri="{FF2B5EF4-FFF2-40B4-BE49-F238E27FC236}">
                <a16:creationId xmlns="" xmlns:a16="http://schemas.microsoft.com/office/drawing/2014/main" id="{49BED658-3E1F-49FD-B146-75C8FF9F3470}"/>
              </a:ext>
            </a:extLst>
          </p:cNvPr>
          <p:cNvGrpSpPr>
            <a:grpSpLocks/>
          </p:cNvGrpSpPr>
          <p:nvPr/>
        </p:nvGrpSpPr>
        <p:grpSpPr bwMode="auto">
          <a:xfrm>
            <a:off x="449263" y="1993900"/>
            <a:ext cx="1673225" cy="1582738"/>
            <a:chOff x="1858255" y="3798088"/>
            <a:chExt cx="2667000" cy="2168993"/>
          </a:xfrm>
        </p:grpSpPr>
        <p:pic>
          <p:nvPicPr>
            <p:cNvPr id="30729" name="Picture 36">
              <a:extLst>
                <a:ext uri="{FF2B5EF4-FFF2-40B4-BE49-F238E27FC236}">
                  <a16:creationId xmlns="" xmlns:a16="http://schemas.microsoft.com/office/drawing/2014/main" id="{1BBE0620-CA86-4007-97E0-67AB972D0D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58255" y="3798088"/>
              <a:ext cx="2608304" cy="1762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Freeform: Shape 37">
              <a:extLst>
                <a:ext uri="{FF2B5EF4-FFF2-40B4-BE49-F238E27FC236}">
                  <a16:creationId xmlns="" xmlns:a16="http://schemas.microsoft.com/office/drawing/2014/main" id="{567E9218-3E39-49F6-849B-A5DEA35EF8FB}"/>
                </a:ext>
              </a:extLst>
            </p:cNvPr>
            <p:cNvSpPr/>
            <p:nvPr/>
          </p:nvSpPr>
          <p:spPr>
            <a:xfrm>
              <a:off x="1858255" y="5342706"/>
              <a:ext cx="2667000" cy="624375"/>
            </a:xfrm>
            <a:custGeom>
              <a:avLst/>
              <a:gdLst>
                <a:gd name="connsiteX0" fmla="*/ 0 w 2667000"/>
                <a:gd name="connsiteY0" fmla="*/ 0 h 1600199"/>
                <a:gd name="connsiteX1" fmla="*/ 2667000 w 2667000"/>
                <a:gd name="connsiteY1" fmla="*/ 0 h 1600199"/>
                <a:gd name="connsiteX2" fmla="*/ 2667000 w 2667000"/>
                <a:gd name="connsiteY2" fmla="*/ 1600199 h 1600199"/>
                <a:gd name="connsiteX3" fmla="*/ 0 w 2667000"/>
                <a:gd name="connsiteY3" fmla="*/ 1600199 h 1600199"/>
                <a:gd name="connsiteX4" fmla="*/ 0 w 2667000"/>
                <a:gd name="connsiteY4" fmla="*/ 0 h 1600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7000" h="1600199">
                  <a:moveTo>
                    <a:pt x="0" y="0"/>
                  </a:moveTo>
                  <a:lnTo>
                    <a:pt x="2667000" y="0"/>
                  </a:lnTo>
                  <a:lnTo>
                    <a:pt x="2667000" y="1600199"/>
                  </a:lnTo>
                  <a:lnTo>
                    <a:pt x="0" y="160019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02870" tIns="102870" rIns="102870" bIns="102870" spcCol="1270" anchor="ctr"/>
            <a:lstStyle/>
            <a:p>
              <a:pPr algn="ctr" defTabSz="12001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600" dirty="0"/>
                <a:t>Connectedness</a:t>
              </a:r>
            </a:p>
          </p:txBody>
        </p:sp>
      </p:grpSp>
      <p:sp>
        <p:nvSpPr>
          <p:cNvPr id="30727" name="Arrow: Down 38">
            <a:extLst>
              <a:ext uri="{FF2B5EF4-FFF2-40B4-BE49-F238E27FC236}">
                <a16:creationId xmlns="" xmlns:a16="http://schemas.microsoft.com/office/drawing/2014/main" id="{B415C882-E7A1-437A-91F7-70068EB37E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9963" y="3860800"/>
            <a:ext cx="630237" cy="887413"/>
          </a:xfrm>
          <a:prstGeom prst="downArrow">
            <a:avLst>
              <a:gd name="adj1" fmla="val 50000"/>
              <a:gd name="adj2" fmla="val 49986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40" name="Rectangle 39">
            <a:extLst>
              <a:ext uri="{FF2B5EF4-FFF2-40B4-BE49-F238E27FC236}">
                <a16:creationId xmlns="" xmlns:a16="http://schemas.microsoft.com/office/drawing/2014/main" id="{002E78D1-B212-43A7-8660-4D1CA180CA89}"/>
              </a:ext>
            </a:extLst>
          </p:cNvPr>
          <p:cNvSpPr/>
          <p:nvPr/>
        </p:nvSpPr>
        <p:spPr>
          <a:xfrm>
            <a:off x="474663" y="4821238"/>
            <a:ext cx="1946275" cy="92392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GB" dirty="0"/>
              <a:t>Build strong </a:t>
            </a:r>
            <a:r>
              <a:rPr lang="en-GB" b="1" dirty="0"/>
              <a:t>relationships</a:t>
            </a:r>
            <a:r>
              <a:rPr lang="en-GB" dirty="0"/>
              <a:t> with your child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="" xmlns:a16="http://schemas.microsoft.com/office/drawing/2014/main" id="{EBE467A1-F768-4AB2-B1B9-88E91826E4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754"/>
    </mc:Choice>
    <mc:Fallback xmlns="">
      <p:transition spd="slow" advTm="1157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="" xmlns:a16="http://schemas.microsoft.com/office/drawing/2014/main" id="{725EA36C-A408-4CA1-9CD5-4DE0DD9A47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198438"/>
            <a:ext cx="5851525" cy="1400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z="2800" b="1" dirty="0"/>
              <a:t>Prepare your child for </a:t>
            </a:r>
            <a:r>
              <a:rPr lang="en-GB" altLang="en-US" sz="2800" b="1" u="sng" dirty="0"/>
              <a:t>transitions</a:t>
            </a:r>
            <a:r>
              <a:rPr lang="en-GB" altLang="en-US" sz="2800" b="1" dirty="0"/>
              <a:t> to help them feel safe</a:t>
            </a:r>
          </a:p>
        </p:txBody>
      </p:sp>
      <p:pic>
        <p:nvPicPr>
          <p:cNvPr id="32771" name="Picture 29">
            <a:extLst>
              <a:ext uri="{FF2B5EF4-FFF2-40B4-BE49-F238E27FC236}">
                <a16:creationId xmlns="" xmlns:a16="http://schemas.microsoft.com/office/drawing/2014/main" id="{C9C0D49F-EDD4-478B-8C3D-82ADDDA49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87313"/>
            <a:ext cx="1400175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2" name="Rectangle 36">
            <a:extLst>
              <a:ext uri="{FF2B5EF4-FFF2-40B4-BE49-F238E27FC236}">
                <a16:creationId xmlns="" xmlns:a16="http://schemas.microsoft.com/office/drawing/2014/main" id="{9DB1D88F-F9EE-459E-B71E-5CCB394813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663" y="1598613"/>
            <a:ext cx="2220912" cy="20066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pSp>
        <p:nvGrpSpPr>
          <p:cNvPr id="32773" name="Group 37">
            <a:extLst>
              <a:ext uri="{FF2B5EF4-FFF2-40B4-BE49-F238E27FC236}">
                <a16:creationId xmlns="" xmlns:a16="http://schemas.microsoft.com/office/drawing/2014/main" id="{5CA1B81E-8A55-4F7E-8830-296D54A17C33}"/>
              </a:ext>
            </a:extLst>
          </p:cNvPr>
          <p:cNvGrpSpPr>
            <a:grpSpLocks/>
          </p:cNvGrpSpPr>
          <p:nvPr/>
        </p:nvGrpSpPr>
        <p:grpSpPr bwMode="auto">
          <a:xfrm>
            <a:off x="841375" y="1855788"/>
            <a:ext cx="1022350" cy="1655762"/>
            <a:chOff x="578510" y="1462497"/>
            <a:chExt cx="2230548" cy="2254535"/>
          </a:xfrm>
        </p:grpSpPr>
        <p:sp>
          <p:nvSpPr>
            <p:cNvPr id="39" name="Freeform: Shape 38">
              <a:extLst>
                <a:ext uri="{FF2B5EF4-FFF2-40B4-BE49-F238E27FC236}">
                  <a16:creationId xmlns="" xmlns:a16="http://schemas.microsoft.com/office/drawing/2014/main" id="{633259B7-CE0C-411B-88EF-046E9451E5F7}"/>
                </a:ext>
              </a:extLst>
            </p:cNvPr>
            <p:cNvSpPr/>
            <p:nvPr/>
          </p:nvSpPr>
          <p:spPr>
            <a:xfrm>
              <a:off x="578510" y="2941023"/>
              <a:ext cx="2230548" cy="776009"/>
            </a:xfrm>
            <a:custGeom>
              <a:avLst/>
              <a:gdLst>
                <a:gd name="connsiteX0" fmla="*/ 0 w 2667000"/>
                <a:gd name="connsiteY0" fmla="*/ 0 h 1600199"/>
                <a:gd name="connsiteX1" fmla="*/ 2667000 w 2667000"/>
                <a:gd name="connsiteY1" fmla="*/ 0 h 1600199"/>
                <a:gd name="connsiteX2" fmla="*/ 2667000 w 2667000"/>
                <a:gd name="connsiteY2" fmla="*/ 1600199 h 1600199"/>
                <a:gd name="connsiteX3" fmla="*/ 0 w 2667000"/>
                <a:gd name="connsiteY3" fmla="*/ 1600199 h 1600199"/>
                <a:gd name="connsiteX4" fmla="*/ 0 w 2667000"/>
                <a:gd name="connsiteY4" fmla="*/ 0 h 1600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7000" h="1600199">
                  <a:moveTo>
                    <a:pt x="0" y="0"/>
                  </a:moveTo>
                  <a:lnTo>
                    <a:pt x="2667000" y="0"/>
                  </a:lnTo>
                  <a:lnTo>
                    <a:pt x="2667000" y="1600199"/>
                  </a:lnTo>
                  <a:lnTo>
                    <a:pt x="0" y="160019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02870" tIns="102870" rIns="102870" bIns="102870" spcCol="1270" anchor="ctr"/>
            <a:lstStyle/>
            <a:p>
              <a:pPr algn="ctr" defTabSz="12001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600" dirty="0"/>
                <a:t>Sense of Safety</a:t>
              </a:r>
            </a:p>
          </p:txBody>
        </p:sp>
        <p:pic>
          <p:nvPicPr>
            <p:cNvPr id="32778" name="Picture 39">
              <a:extLst>
                <a:ext uri="{FF2B5EF4-FFF2-40B4-BE49-F238E27FC236}">
                  <a16:creationId xmlns="" xmlns:a16="http://schemas.microsoft.com/office/drawing/2014/main" id="{4965B12B-4571-4F2F-B5E3-9905103C6B9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8510" y="1462497"/>
              <a:ext cx="2230546" cy="1474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2774" name="Arrow: Down 40">
            <a:extLst>
              <a:ext uri="{FF2B5EF4-FFF2-40B4-BE49-F238E27FC236}">
                <a16:creationId xmlns="" xmlns:a16="http://schemas.microsoft.com/office/drawing/2014/main" id="{68AFD115-F7D3-4515-9B15-5F4967011A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0775" y="3694113"/>
            <a:ext cx="630238" cy="885825"/>
          </a:xfrm>
          <a:prstGeom prst="downArrow">
            <a:avLst>
              <a:gd name="adj1" fmla="val 50000"/>
              <a:gd name="adj2" fmla="val 4989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42" name="Rectangle 41">
            <a:extLst>
              <a:ext uri="{FF2B5EF4-FFF2-40B4-BE49-F238E27FC236}">
                <a16:creationId xmlns="" xmlns:a16="http://schemas.microsoft.com/office/drawing/2014/main" id="{E6B3DFED-9732-417B-BB2A-2FCC08AF7960}"/>
              </a:ext>
            </a:extLst>
          </p:cNvPr>
          <p:cNvSpPr/>
          <p:nvPr/>
        </p:nvSpPr>
        <p:spPr>
          <a:xfrm>
            <a:off x="469900" y="4667250"/>
            <a:ext cx="1946275" cy="92392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GB" dirty="0"/>
              <a:t>Prepare your child for </a:t>
            </a:r>
            <a:r>
              <a:rPr lang="en-GB" b="1" dirty="0"/>
              <a:t>transitions</a:t>
            </a:r>
          </a:p>
        </p:txBody>
      </p:sp>
      <p:sp>
        <p:nvSpPr>
          <p:cNvPr id="32776" name="Rectangle 3">
            <a:extLst>
              <a:ext uri="{FF2B5EF4-FFF2-40B4-BE49-F238E27FC236}">
                <a16:creationId xmlns="" xmlns:a16="http://schemas.microsoft.com/office/drawing/2014/main" id="{9AE2194B-E457-4275-96C1-98F5E90184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0950" y="1487488"/>
            <a:ext cx="6332538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en-GB" altLang="en-US" sz="2400" dirty="0"/>
              <a:t>Help them to start getting back to healthy sleep routines.</a:t>
            </a:r>
          </a:p>
          <a:p>
            <a:pPr>
              <a:spcBef>
                <a:spcPct val="0"/>
              </a:spcBef>
            </a:pPr>
            <a:r>
              <a:rPr lang="en-GB" altLang="en-US" sz="2400" dirty="0"/>
              <a:t>Help them to think of what they need to do to get used to school routines and preparing for school.</a:t>
            </a:r>
          </a:p>
          <a:p>
            <a:pPr>
              <a:spcBef>
                <a:spcPct val="0"/>
              </a:spcBef>
            </a:pPr>
            <a:r>
              <a:rPr lang="en-GB" altLang="en-US" sz="2400" dirty="0"/>
              <a:t>Provide gradual experiences of being out of the house.</a:t>
            </a:r>
          </a:p>
          <a:p>
            <a:pPr>
              <a:spcBef>
                <a:spcPct val="0"/>
              </a:spcBef>
            </a:pPr>
            <a:r>
              <a:rPr lang="en-GB" altLang="en-US" sz="2400" dirty="0"/>
              <a:t>Start weaning off social media by providing progressively tighter boundaries.</a:t>
            </a:r>
          </a:p>
          <a:p>
            <a:pPr>
              <a:spcBef>
                <a:spcPct val="0"/>
              </a:spcBef>
            </a:pPr>
            <a:r>
              <a:rPr lang="en-GB" altLang="en-US" sz="2400" dirty="0"/>
              <a:t>Help them understand any new arrangements regarding Covid-19.</a:t>
            </a:r>
          </a:p>
          <a:p>
            <a:pPr>
              <a:spcBef>
                <a:spcPct val="0"/>
              </a:spcBef>
            </a:pPr>
            <a:endParaRPr lang="en-GB" altLang="en-US" sz="2400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="" xmlns:a16="http://schemas.microsoft.com/office/drawing/2014/main" id="{44781271-C1B4-43DF-A855-EA4BEFF132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160"/>
    </mc:Choice>
    <mc:Fallback xmlns="">
      <p:transition spd="slow" advTm="1151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>
            <a:extLst>
              <a:ext uri="{FF2B5EF4-FFF2-40B4-BE49-F238E27FC236}">
                <a16:creationId xmlns="" xmlns:a16="http://schemas.microsoft.com/office/drawing/2014/main" id="{3C3457B8-FEF2-4D7E-9B91-22BF292F3A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198438"/>
            <a:ext cx="5851525" cy="1400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z="2800" b="1" dirty="0"/>
              <a:t>Prepare your child for </a:t>
            </a:r>
            <a:r>
              <a:rPr lang="en-GB" altLang="en-US" sz="2800" b="1" u="sng" dirty="0"/>
              <a:t>transitions</a:t>
            </a:r>
            <a:r>
              <a:rPr lang="en-GB" altLang="en-US" sz="2800" b="1" dirty="0"/>
              <a:t> to help them feel safe</a:t>
            </a:r>
          </a:p>
        </p:txBody>
      </p:sp>
      <p:pic>
        <p:nvPicPr>
          <p:cNvPr id="34819" name="Picture 29">
            <a:extLst>
              <a:ext uri="{FF2B5EF4-FFF2-40B4-BE49-F238E27FC236}">
                <a16:creationId xmlns="" xmlns:a16="http://schemas.microsoft.com/office/drawing/2014/main" id="{35D5DA84-5FFC-4B2F-BF7D-671CC2B2C4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87313"/>
            <a:ext cx="1400175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Rectangle 36">
            <a:extLst>
              <a:ext uri="{FF2B5EF4-FFF2-40B4-BE49-F238E27FC236}">
                <a16:creationId xmlns="" xmlns:a16="http://schemas.microsoft.com/office/drawing/2014/main" id="{C64073C0-E72B-43CC-9F45-D7B7F9D195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663" y="1598613"/>
            <a:ext cx="2220912" cy="20066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pSp>
        <p:nvGrpSpPr>
          <p:cNvPr id="34821" name="Group 37">
            <a:extLst>
              <a:ext uri="{FF2B5EF4-FFF2-40B4-BE49-F238E27FC236}">
                <a16:creationId xmlns="" xmlns:a16="http://schemas.microsoft.com/office/drawing/2014/main" id="{AFF7046A-18C5-4837-B9ED-5021B398DD3B}"/>
              </a:ext>
            </a:extLst>
          </p:cNvPr>
          <p:cNvGrpSpPr>
            <a:grpSpLocks/>
          </p:cNvGrpSpPr>
          <p:nvPr/>
        </p:nvGrpSpPr>
        <p:grpSpPr bwMode="auto">
          <a:xfrm>
            <a:off x="841375" y="1855788"/>
            <a:ext cx="1022350" cy="1655762"/>
            <a:chOff x="578510" y="1462497"/>
            <a:chExt cx="2230548" cy="2254535"/>
          </a:xfrm>
        </p:grpSpPr>
        <p:sp>
          <p:nvSpPr>
            <p:cNvPr id="39" name="Freeform: Shape 38">
              <a:extLst>
                <a:ext uri="{FF2B5EF4-FFF2-40B4-BE49-F238E27FC236}">
                  <a16:creationId xmlns="" xmlns:a16="http://schemas.microsoft.com/office/drawing/2014/main" id="{633259B7-CE0C-411B-88EF-046E9451E5F7}"/>
                </a:ext>
              </a:extLst>
            </p:cNvPr>
            <p:cNvSpPr/>
            <p:nvPr/>
          </p:nvSpPr>
          <p:spPr>
            <a:xfrm>
              <a:off x="578510" y="2941023"/>
              <a:ext cx="2230548" cy="776009"/>
            </a:xfrm>
            <a:custGeom>
              <a:avLst/>
              <a:gdLst>
                <a:gd name="connsiteX0" fmla="*/ 0 w 2667000"/>
                <a:gd name="connsiteY0" fmla="*/ 0 h 1600199"/>
                <a:gd name="connsiteX1" fmla="*/ 2667000 w 2667000"/>
                <a:gd name="connsiteY1" fmla="*/ 0 h 1600199"/>
                <a:gd name="connsiteX2" fmla="*/ 2667000 w 2667000"/>
                <a:gd name="connsiteY2" fmla="*/ 1600199 h 1600199"/>
                <a:gd name="connsiteX3" fmla="*/ 0 w 2667000"/>
                <a:gd name="connsiteY3" fmla="*/ 1600199 h 1600199"/>
                <a:gd name="connsiteX4" fmla="*/ 0 w 2667000"/>
                <a:gd name="connsiteY4" fmla="*/ 0 h 1600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7000" h="1600199">
                  <a:moveTo>
                    <a:pt x="0" y="0"/>
                  </a:moveTo>
                  <a:lnTo>
                    <a:pt x="2667000" y="0"/>
                  </a:lnTo>
                  <a:lnTo>
                    <a:pt x="2667000" y="1600199"/>
                  </a:lnTo>
                  <a:lnTo>
                    <a:pt x="0" y="160019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02870" tIns="102870" rIns="102870" bIns="102870" spcCol="1270" anchor="ctr"/>
            <a:lstStyle/>
            <a:p>
              <a:pPr algn="ctr" defTabSz="12001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600" dirty="0"/>
                <a:t>Sense of Safety</a:t>
              </a:r>
            </a:p>
          </p:txBody>
        </p:sp>
        <p:pic>
          <p:nvPicPr>
            <p:cNvPr id="34826" name="Picture 39">
              <a:extLst>
                <a:ext uri="{FF2B5EF4-FFF2-40B4-BE49-F238E27FC236}">
                  <a16:creationId xmlns="" xmlns:a16="http://schemas.microsoft.com/office/drawing/2014/main" id="{75BB2CD0-C621-4C46-B265-D1995913EA0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8510" y="1462497"/>
              <a:ext cx="2230546" cy="1474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4822" name="Arrow: Down 40">
            <a:extLst>
              <a:ext uri="{FF2B5EF4-FFF2-40B4-BE49-F238E27FC236}">
                <a16:creationId xmlns="" xmlns:a16="http://schemas.microsoft.com/office/drawing/2014/main" id="{FD857656-B957-4123-AD88-A91423CE7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0775" y="3694113"/>
            <a:ext cx="630238" cy="885825"/>
          </a:xfrm>
          <a:prstGeom prst="downArrow">
            <a:avLst>
              <a:gd name="adj1" fmla="val 50000"/>
              <a:gd name="adj2" fmla="val 4989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42" name="Rectangle 41">
            <a:extLst>
              <a:ext uri="{FF2B5EF4-FFF2-40B4-BE49-F238E27FC236}">
                <a16:creationId xmlns="" xmlns:a16="http://schemas.microsoft.com/office/drawing/2014/main" id="{E6B3DFED-9732-417B-BB2A-2FCC08AF7960}"/>
              </a:ext>
            </a:extLst>
          </p:cNvPr>
          <p:cNvSpPr/>
          <p:nvPr/>
        </p:nvSpPr>
        <p:spPr>
          <a:xfrm>
            <a:off x="469900" y="4667250"/>
            <a:ext cx="1946275" cy="92392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GB" dirty="0"/>
              <a:t>Prepare your child for </a:t>
            </a:r>
            <a:r>
              <a:rPr lang="en-GB" b="1" dirty="0"/>
              <a:t>transitions</a:t>
            </a:r>
          </a:p>
        </p:txBody>
      </p:sp>
      <p:sp>
        <p:nvSpPr>
          <p:cNvPr id="34824" name="Rectangle 3">
            <a:extLst>
              <a:ext uri="{FF2B5EF4-FFF2-40B4-BE49-F238E27FC236}">
                <a16:creationId xmlns="" xmlns:a16="http://schemas.microsoft.com/office/drawing/2014/main" id="{60869CB1-E600-40A5-B014-D45C03349A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5088" y="1938338"/>
            <a:ext cx="633095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en-GB" altLang="en-US" sz="2400" dirty="0"/>
              <a:t>Prioritise wellbeing for all in the family.</a:t>
            </a:r>
          </a:p>
          <a:p>
            <a:pPr>
              <a:spcBef>
                <a:spcPct val="0"/>
              </a:spcBef>
            </a:pPr>
            <a:r>
              <a:rPr lang="en-GB" altLang="en-US" sz="2400" dirty="0"/>
              <a:t>Keep in contact with staff around concerns.</a:t>
            </a:r>
          </a:p>
          <a:p>
            <a:pPr>
              <a:spcBef>
                <a:spcPct val="0"/>
              </a:spcBef>
            </a:pPr>
            <a:r>
              <a:rPr lang="en-GB" altLang="en-US" sz="2400" dirty="0"/>
              <a:t>Generate a shared language that is positive to encourage an atmosphere of feeling safe.	</a:t>
            </a:r>
          </a:p>
          <a:p>
            <a:pPr>
              <a:spcBef>
                <a:spcPct val="0"/>
              </a:spcBef>
            </a:pPr>
            <a:r>
              <a:rPr lang="en-GB" altLang="en-US" sz="2400" dirty="0"/>
              <a:t>Adopt a compassionate and calm approach.</a:t>
            </a:r>
          </a:p>
          <a:p>
            <a:pPr>
              <a:spcBef>
                <a:spcPct val="0"/>
              </a:spcBef>
            </a:pPr>
            <a:endParaRPr lang="en-GB" altLang="en-US" sz="2400" dirty="0"/>
          </a:p>
          <a:p>
            <a:pPr>
              <a:spcBef>
                <a:spcPct val="0"/>
              </a:spcBef>
            </a:pPr>
            <a:endParaRPr lang="en-GB" altLang="en-US" sz="2400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="" xmlns:a16="http://schemas.microsoft.com/office/drawing/2014/main" id="{440519D3-CBA1-4DD5-BB9A-17A67D05CC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397"/>
    </mc:Choice>
    <mc:Fallback xmlns="">
      <p:transition spd="slow" advTm="56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>
            <a:extLst>
              <a:ext uri="{FF2B5EF4-FFF2-40B4-BE49-F238E27FC236}">
                <a16:creationId xmlns="" xmlns:a16="http://schemas.microsoft.com/office/drawing/2014/main" id="{2188B5AF-F4D9-41F6-AF08-FBFF4DB182A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198438"/>
            <a:ext cx="5851525" cy="1400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en-US" sz="2800" b="1" dirty="0"/>
              <a:t>Help your child to be </a:t>
            </a:r>
            <a:r>
              <a:rPr lang="en-GB" altLang="en-US" sz="2800" b="1" u="sng" dirty="0"/>
              <a:t>ready for learning</a:t>
            </a:r>
          </a:p>
        </p:txBody>
      </p:sp>
      <p:pic>
        <p:nvPicPr>
          <p:cNvPr id="36867" name="Picture 29">
            <a:extLst>
              <a:ext uri="{FF2B5EF4-FFF2-40B4-BE49-F238E27FC236}">
                <a16:creationId xmlns="" xmlns:a16="http://schemas.microsoft.com/office/drawing/2014/main" id="{17E3BC6F-CE82-4AC8-81E3-A2622E8968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87313"/>
            <a:ext cx="1400175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6868" name="Group 4">
            <a:extLst>
              <a:ext uri="{FF2B5EF4-FFF2-40B4-BE49-F238E27FC236}">
                <a16:creationId xmlns="" xmlns:a16="http://schemas.microsoft.com/office/drawing/2014/main" id="{CC2EB3A6-A2F8-43FB-9AD5-AB5AFF8EED0F}"/>
              </a:ext>
            </a:extLst>
          </p:cNvPr>
          <p:cNvGrpSpPr>
            <a:grpSpLocks/>
          </p:cNvGrpSpPr>
          <p:nvPr/>
        </p:nvGrpSpPr>
        <p:grpSpPr bwMode="auto">
          <a:xfrm>
            <a:off x="200025" y="1989138"/>
            <a:ext cx="3148013" cy="3697287"/>
            <a:chOff x="200173" y="1713393"/>
            <a:chExt cx="4006219" cy="4128909"/>
          </a:xfrm>
        </p:grpSpPr>
        <p:sp>
          <p:nvSpPr>
            <p:cNvPr id="36870" name="Rectangle 35">
              <a:extLst>
                <a:ext uri="{FF2B5EF4-FFF2-40B4-BE49-F238E27FC236}">
                  <a16:creationId xmlns="" xmlns:a16="http://schemas.microsoft.com/office/drawing/2014/main" id="{CE95C96C-32F6-456F-B751-CCD2C2B53E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173" y="1713393"/>
              <a:ext cx="4006219" cy="2006389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grpSp>
          <p:nvGrpSpPr>
            <p:cNvPr id="36871" name="Group 20">
              <a:extLst>
                <a:ext uri="{FF2B5EF4-FFF2-40B4-BE49-F238E27FC236}">
                  <a16:creationId xmlns="" xmlns:a16="http://schemas.microsoft.com/office/drawing/2014/main" id="{574250E4-9424-4F58-9BA9-A1764920C64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735613" y="1980191"/>
              <a:ext cx="1333598" cy="1650855"/>
              <a:chOff x="6334943" y="1073724"/>
              <a:chExt cx="2667000" cy="2904737"/>
            </a:xfrm>
          </p:grpSpPr>
          <p:pic>
            <p:nvPicPr>
              <p:cNvPr id="36880" name="Picture 19">
                <a:extLst>
                  <a:ext uri="{FF2B5EF4-FFF2-40B4-BE49-F238E27FC236}">
                    <a16:creationId xmlns="" xmlns:a16="http://schemas.microsoft.com/office/drawing/2014/main" id="{96E313AB-5525-41D8-B292-A199A400C73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53100" y="1073724"/>
                <a:ext cx="2648843" cy="23909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4" name="Freeform: Shape 13">
                <a:extLst>
                  <a:ext uri="{FF2B5EF4-FFF2-40B4-BE49-F238E27FC236}">
                    <a16:creationId xmlns="" xmlns:a16="http://schemas.microsoft.com/office/drawing/2014/main" id="{5B28750D-CF69-4099-A485-528FBEE33E6E}"/>
                  </a:ext>
                </a:extLst>
              </p:cNvPr>
              <p:cNvSpPr/>
              <p:nvPr/>
            </p:nvSpPr>
            <p:spPr>
              <a:xfrm>
                <a:off x="6334971" y="3112239"/>
                <a:ext cx="2666575" cy="867179"/>
              </a:xfrm>
              <a:custGeom>
                <a:avLst/>
                <a:gdLst>
                  <a:gd name="connsiteX0" fmla="*/ 0 w 2667000"/>
                  <a:gd name="connsiteY0" fmla="*/ 0 h 1600199"/>
                  <a:gd name="connsiteX1" fmla="*/ 2667000 w 2667000"/>
                  <a:gd name="connsiteY1" fmla="*/ 0 h 1600199"/>
                  <a:gd name="connsiteX2" fmla="*/ 2667000 w 2667000"/>
                  <a:gd name="connsiteY2" fmla="*/ 1600199 h 1600199"/>
                  <a:gd name="connsiteX3" fmla="*/ 0 w 2667000"/>
                  <a:gd name="connsiteY3" fmla="*/ 1600199 h 1600199"/>
                  <a:gd name="connsiteX4" fmla="*/ 0 w 2667000"/>
                  <a:gd name="connsiteY4" fmla="*/ 0 h 16001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67000" h="1600199">
                    <a:moveTo>
                      <a:pt x="0" y="0"/>
                    </a:moveTo>
                    <a:lnTo>
                      <a:pt x="2667000" y="0"/>
                    </a:lnTo>
                    <a:lnTo>
                      <a:pt x="2667000" y="1600199"/>
                    </a:lnTo>
                    <a:lnTo>
                      <a:pt x="0" y="1600199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02870" tIns="102870" rIns="102870" bIns="102870" spcCol="1270" anchor="ctr"/>
              <a:lstStyle/>
              <a:p>
                <a:pPr algn="ctr" defTabSz="120015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GB" sz="1000" dirty="0"/>
                  <a:t>Sense of self- efficacy</a:t>
                </a:r>
              </a:p>
            </p:txBody>
          </p:sp>
        </p:grpSp>
        <p:grpSp>
          <p:nvGrpSpPr>
            <p:cNvPr id="36872" name="Group 24">
              <a:extLst>
                <a:ext uri="{FF2B5EF4-FFF2-40B4-BE49-F238E27FC236}">
                  <a16:creationId xmlns="" xmlns:a16="http://schemas.microsoft.com/office/drawing/2014/main" id="{104247EA-B79E-46E2-AB1C-558D3AC6286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2462" y="1980190"/>
              <a:ext cx="1022434" cy="1661568"/>
              <a:chOff x="5001443" y="3887732"/>
              <a:chExt cx="2667000" cy="2069460"/>
            </a:xfrm>
          </p:grpSpPr>
          <p:sp>
            <p:nvSpPr>
              <p:cNvPr id="16" name="Freeform: Shape 15">
                <a:extLst>
                  <a:ext uri="{FF2B5EF4-FFF2-40B4-BE49-F238E27FC236}">
                    <a16:creationId xmlns="" xmlns:a16="http://schemas.microsoft.com/office/drawing/2014/main" id="{626BAFF8-688D-4C1E-8248-1E9A19624FFB}"/>
                  </a:ext>
                </a:extLst>
              </p:cNvPr>
              <p:cNvSpPr/>
              <p:nvPr/>
            </p:nvSpPr>
            <p:spPr>
              <a:xfrm>
                <a:off x="4999704" y="5332903"/>
                <a:ext cx="2666552" cy="624873"/>
              </a:xfrm>
              <a:custGeom>
                <a:avLst/>
                <a:gdLst>
                  <a:gd name="connsiteX0" fmla="*/ 0 w 2667000"/>
                  <a:gd name="connsiteY0" fmla="*/ 0 h 1600199"/>
                  <a:gd name="connsiteX1" fmla="*/ 2667000 w 2667000"/>
                  <a:gd name="connsiteY1" fmla="*/ 0 h 1600199"/>
                  <a:gd name="connsiteX2" fmla="*/ 2667000 w 2667000"/>
                  <a:gd name="connsiteY2" fmla="*/ 1600199 h 1600199"/>
                  <a:gd name="connsiteX3" fmla="*/ 0 w 2667000"/>
                  <a:gd name="connsiteY3" fmla="*/ 1600199 h 1600199"/>
                  <a:gd name="connsiteX4" fmla="*/ 0 w 2667000"/>
                  <a:gd name="connsiteY4" fmla="*/ 0 h 16001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67000" h="1600199">
                    <a:moveTo>
                      <a:pt x="0" y="0"/>
                    </a:moveTo>
                    <a:lnTo>
                      <a:pt x="2667000" y="0"/>
                    </a:lnTo>
                    <a:lnTo>
                      <a:pt x="2667000" y="1600199"/>
                    </a:lnTo>
                    <a:lnTo>
                      <a:pt x="0" y="1600199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02870" tIns="102870" rIns="102870" bIns="102870" spcCol="1270" anchor="ctr"/>
              <a:lstStyle/>
              <a:p>
                <a:pPr algn="ctr" defTabSz="120015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GB" sz="1200" dirty="0"/>
                  <a:t>Hope</a:t>
                </a:r>
              </a:p>
            </p:txBody>
          </p:sp>
          <p:pic>
            <p:nvPicPr>
              <p:cNvPr id="36879" name="Picture 23">
                <a:extLst>
                  <a:ext uri="{FF2B5EF4-FFF2-40B4-BE49-F238E27FC236}">
                    <a16:creationId xmlns="" xmlns:a16="http://schemas.microsoft.com/office/drawing/2014/main" id="{981ABF83-C7ED-4A6F-BF05-D07366630A5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97866" y="3887732"/>
                <a:ext cx="2537223" cy="14858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6873" name="Group 28">
              <a:extLst>
                <a:ext uri="{FF2B5EF4-FFF2-40B4-BE49-F238E27FC236}">
                  <a16:creationId xmlns="" xmlns:a16="http://schemas.microsoft.com/office/drawing/2014/main" id="{E8EF836B-6B97-440B-BA5D-5141BFB7EA1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25464" y="1985844"/>
              <a:ext cx="1224136" cy="1644361"/>
              <a:chOff x="3614275" y="1026665"/>
              <a:chExt cx="2392925" cy="2686940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="" xmlns:a16="http://schemas.microsoft.com/office/drawing/2014/main" id="{40EF8159-1146-4EA8-A083-9E7BE8E97E58}"/>
                  </a:ext>
                </a:extLst>
              </p:cNvPr>
              <p:cNvSpPr/>
              <p:nvPr/>
            </p:nvSpPr>
            <p:spPr>
              <a:xfrm>
                <a:off x="3612320" y="2936613"/>
                <a:ext cx="2393228" cy="776357"/>
              </a:xfrm>
              <a:custGeom>
                <a:avLst/>
                <a:gdLst>
                  <a:gd name="connsiteX0" fmla="*/ 0 w 2667000"/>
                  <a:gd name="connsiteY0" fmla="*/ 0 h 1600199"/>
                  <a:gd name="connsiteX1" fmla="*/ 2667000 w 2667000"/>
                  <a:gd name="connsiteY1" fmla="*/ 0 h 1600199"/>
                  <a:gd name="connsiteX2" fmla="*/ 2667000 w 2667000"/>
                  <a:gd name="connsiteY2" fmla="*/ 1600199 h 1600199"/>
                  <a:gd name="connsiteX3" fmla="*/ 0 w 2667000"/>
                  <a:gd name="connsiteY3" fmla="*/ 1600199 h 1600199"/>
                  <a:gd name="connsiteX4" fmla="*/ 0 w 2667000"/>
                  <a:gd name="connsiteY4" fmla="*/ 0 h 16001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67000" h="1600199">
                    <a:moveTo>
                      <a:pt x="0" y="0"/>
                    </a:moveTo>
                    <a:lnTo>
                      <a:pt x="2667000" y="0"/>
                    </a:lnTo>
                    <a:lnTo>
                      <a:pt x="2667000" y="1600199"/>
                    </a:lnTo>
                    <a:lnTo>
                      <a:pt x="0" y="1600199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02870" tIns="102870" rIns="102870" bIns="102870" spcCol="1270" anchor="ctr"/>
              <a:lstStyle/>
              <a:p>
                <a:pPr algn="ctr" defTabSz="120015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GB" sz="1200" dirty="0"/>
                  <a:t>Calmness</a:t>
                </a:r>
              </a:p>
            </p:txBody>
          </p:sp>
          <p:pic>
            <p:nvPicPr>
              <p:cNvPr id="36877" name="Picture 25">
                <a:extLst>
                  <a:ext uri="{FF2B5EF4-FFF2-40B4-BE49-F238E27FC236}">
                    <a16:creationId xmlns="" xmlns:a16="http://schemas.microsoft.com/office/drawing/2014/main" id="{509DEC3A-726B-4A0F-8D5F-B24891C19CB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52212" y="1026665"/>
                <a:ext cx="1998639" cy="19363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36874" name="Arrow: Down 32">
              <a:extLst>
                <a:ext uri="{FF2B5EF4-FFF2-40B4-BE49-F238E27FC236}">
                  <a16:creationId xmlns="" xmlns:a16="http://schemas.microsoft.com/office/drawing/2014/main" id="{2D6C4284-F8D2-4469-8E3F-CA110E159F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51196" y="3842071"/>
              <a:ext cx="629344" cy="886449"/>
            </a:xfrm>
            <a:prstGeom prst="downArrow">
              <a:avLst>
                <a:gd name="adj1" fmla="val 50000"/>
                <a:gd name="adj2" fmla="val 50003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="" xmlns:a16="http://schemas.microsoft.com/office/drawing/2014/main" id="{93A7A779-D433-4CD6-9DAA-E9D18412AAEC}"/>
                </a:ext>
              </a:extLst>
            </p:cNvPr>
            <p:cNvSpPr/>
            <p:nvPr/>
          </p:nvSpPr>
          <p:spPr>
            <a:xfrm>
              <a:off x="1091118" y="4810518"/>
              <a:ext cx="2353627" cy="103178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1"/>
              </a:solidFill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dirty="0"/>
                <a:t>Help your child to be </a:t>
              </a:r>
              <a:r>
                <a:rPr lang="en-GB" b="1" dirty="0"/>
                <a:t>ready for learning</a:t>
              </a:r>
            </a:p>
          </p:txBody>
        </p:sp>
      </p:grpSp>
      <p:sp>
        <p:nvSpPr>
          <p:cNvPr id="36869" name="Rectangle 3">
            <a:extLst>
              <a:ext uri="{FF2B5EF4-FFF2-40B4-BE49-F238E27FC236}">
                <a16:creationId xmlns="" xmlns:a16="http://schemas.microsoft.com/office/drawing/2014/main" id="{00AC378C-B6B8-48CE-9707-C96E4915D9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0588" y="1754188"/>
            <a:ext cx="5638800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en-GB" altLang="en-US" sz="2400" dirty="0"/>
              <a:t>Initial focus should be on readiness for learning (not on content immediately).</a:t>
            </a:r>
          </a:p>
          <a:p>
            <a:pPr>
              <a:spcBef>
                <a:spcPct val="0"/>
              </a:spcBef>
            </a:pPr>
            <a:r>
              <a:rPr lang="en-GB" altLang="en-US" sz="2400" dirty="0"/>
              <a:t>Provide reassurance to your children about their learning.</a:t>
            </a:r>
          </a:p>
          <a:p>
            <a:pPr>
              <a:spcBef>
                <a:spcPct val="0"/>
              </a:spcBef>
            </a:pPr>
            <a:r>
              <a:rPr lang="en-GB" altLang="en-US" sz="2400" dirty="0"/>
              <a:t>Developing ways to enhance self-efficacy is important.</a:t>
            </a:r>
          </a:p>
          <a:p>
            <a:pPr>
              <a:spcBef>
                <a:spcPct val="0"/>
              </a:spcBef>
            </a:pPr>
            <a:r>
              <a:rPr lang="en-GB" altLang="en-US" sz="2400" dirty="0"/>
              <a:t>Find natural opportunities for learning.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="" xmlns:a16="http://schemas.microsoft.com/office/drawing/2014/main" id="{06CB6411-7C8B-4096-843B-C2B0C849E5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742"/>
    </mc:Choice>
    <mc:Fallback xmlns="">
      <p:transition spd="slow" advTm="1317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>
            <a:extLst>
              <a:ext uri="{FF2B5EF4-FFF2-40B4-BE49-F238E27FC236}">
                <a16:creationId xmlns="" xmlns:a16="http://schemas.microsoft.com/office/drawing/2014/main" id="{6A09A9FB-1526-463B-9425-B3F16A0981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051050" y="274638"/>
            <a:ext cx="4968875" cy="9445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en-GB" altLang="en-US" sz="2800" b="1" dirty="0"/>
              <a:t>What can I do if I need more advice?</a:t>
            </a:r>
            <a:br>
              <a:rPr lang="en-GB" altLang="en-US" sz="2800" b="1" dirty="0"/>
            </a:br>
            <a:endParaRPr lang="en-GB" altLang="en-US" sz="2800" b="1" dirty="0"/>
          </a:p>
        </p:txBody>
      </p:sp>
      <p:sp>
        <p:nvSpPr>
          <p:cNvPr id="40963" name="Content Placeholder 2">
            <a:extLst>
              <a:ext uri="{FF2B5EF4-FFF2-40B4-BE49-F238E27FC236}">
                <a16:creationId xmlns="" xmlns:a16="http://schemas.microsoft.com/office/drawing/2014/main" id="{7AB595D9-1004-4FEB-A0E2-7F5A16CCA7D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72601" y="1301602"/>
            <a:ext cx="8880806" cy="5035698"/>
          </a:xfrm>
        </p:spPr>
        <p:txBody>
          <a:bodyPr/>
          <a:lstStyle/>
          <a:p>
            <a:pPr>
              <a:defRPr/>
            </a:pPr>
            <a:r>
              <a:rPr lang="en-GB" altLang="en-US" sz="2400" dirty="0"/>
              <a:t>Educational Psychology Service Helpline or Specialist Advisory Teacher Helpline</a:t>
            </a:r>
          </a:p>
          <a:p>
            <a:pPr>
              <a:defRPr/>
            </a:pPr>
            <a:r>
              <a:rPr lang="en-GB" altLang="en-US" sz="2400" dirty="0"/>
              <a:t>School Mental Health Lead or SENCO</a:t>
            </a:r>
          </a:p>
          <a:p>
            <a:pPr>
              <a:defRPr/>
            </a:pPr>
            <a:r>
              <a:rPr lang="en-GB" altLang="en-US" sz="2400" dirty="0"/>
              <a:t>DSPL local support</a:t>
            </a:r>
          </a:p>
          <a:p>
            <a:pPr>
              <a:defRPr/>
            </a:pPr>
            <a:r>
              <a:rPr lang="en-GB" altLang="en-US" sz="2400" dirty="0"/>
              <a:t>School Nurse</a:t>
            </a:r>
          </a:p>
          <a:p>
            <a:pPr>
              <a:defRPr/>
            </a:pPr>
            <a:r>
              <a:rPr lang="en-GB" altLang="en-US" sz="2400" dirty="0"/>
              <a:t>Hertfordshire YC (Youth Connexions) </a:t>
            </a:r>
          </a:p>
          <a:p>
            <a:pPr>
              <a:defRPr/>
            </a:pPr>
            <a:endParaRPr lang="en-GB" altLang="en-US" sz="2400" dirty="0"/>
          </a:p>
          <a:p>
            <a:pPr marL="0" indent="0">
              <a:buNone/>
              <a:defRPr/>
            </a:pPr>
            <a:r>
              <a:rPr lang="en-GB" altLang="en-US" sz="2400" dirty="0"/>
              <a:t>Information on all of the above and more are on the Hertfordshire </a:t>
            </a:r>
            <a:br>
              <a:rPr lang="en-GB" altLang="en-US" sz="2400" dirty="0"/>
            </a:br>
            <a:r>
              <a:rPr lang="en-GB" altLang="en-US" sz="2400" dirty="0"/>
              <a:t>Local offer. </a:t>
            </a:r>
            <a:r>
              <a:rPr lang="en-GB" altLang="en-US" sz="2400" dirty="0">
                <a:hlinkClick r:id="rId5"/>
              </a:rPr>
              <a:t>https://www.hertfordshire.gov.uk/microsites/Local-Offer/The-Hertfordshire-Local-Offer.aspx</a:t>
            </a:r>
            <a:r>
              <a:rPr lang="en-GB" altLang="en-US" sz="2400" dirty="0"/>
              <a:t> </a:t>
            </a:r>
            <a:r>
              <a:rPr lang="en-GB" altLang="en-US" sz="1800" dirty="0"/>
              <a:t>(or google: Hertfordshire Local Offer)</a:t>
            </a:r>
          </a:p>
          <a:p>
            <a:pPr marL="0" indent="0">
              <a:buFontTx/>
              <a:buNone/>
              <a:defRPr/>
            </a:pPr>
            <a:endParaRPr lang="en-GB" altLang="en-US" sz="2400" dirty="0"/>
          </a:p>
        </p:txBody>
      </p:sp>
      <p:pic>
        <p:nvPicPr>
          <p:cNvPr id="38916" name="Picture 3">
            <a:extLst>
              <a:ext uri="{FF2B5EF4-FFF2-40B4-BE49-F238E27FC236}">
                <a16:creationId xmlns="" xmlns:a16="http://schemas.microsoft.com/office/drawing/2014/main" id="{06B7A197-D7E8-4E1F-9BE3-C57C6D5EE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8275"/>
            <a:ext cx="1050925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="" xmlns:a16="http://schemas.microsoft.com/office/drawing/2014/main" id="{75DD1078-56D0-4154-97D0-411E288063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859"/>
    </mc:Choice>
    <mc:Fallback xmlns="">
      <p:transition spd="slow" advTm="398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EMS Virtual Training - live verson</Template>
  <TotalTime>19468</TotalTime>
  <Words>674</Words>
  <Application>Microsoft Office PowerPoint</Application>
  <PresentationFormat>On-screen Show (4:3)</PresentationFormat>
  <Paragraphs>118</Paragraphs>
  <Slides>18</Slides>
  <Notes>18</Notes>
  <HiddenSlides>0</HiddenSlides>
  <MMClips>18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Retrospect</vt:lpstr>
      <vt:lpstr>Supporting your child’s  return to school     </vt:lpstr>
      <vt:lpstr>Overview</vt:lpstr>
      <vt:lpstr>How might your child have been impacted? </vt:lpstr>
      <vt:lpstr>Young People’s Emotional Wellbeing Survey – June 2020 Commissioned by CAMHS </vt:lpstr>
      <vt:lpstr>Are you worried about the effect that the Coronavirus is having on your life/your parents lives right now?</vt:lpstr>
      <vt:lpstr>How do you feel about returning to school when that happens?</vt:lpstr>
      <vt:lpstr>Write a word or sentence about  how you are feeling about  returning to school </vt:lpstr>
      <vt:lpstr>What are you looking forward to about returning to school?</vt:lpstr>
      <vt:lpstr>When you think about returning to school, is there anything in particular that makes you feel worried?</vt:lpstr>
      <vt:lpstr>It’s important to listen to what they are saying… </vt:lpstr>
      <vt:lpstr>PowerPoint Presentation</vt:lpstr>
      <vt:lpstr>What is important for your child’s  well-being, learning and engagement going forward?</vt:lpstr>
      <vt:lpstr>How can I support my child to feel settled about returning and being in school?</vt:lpstr>
      <vt:lpstr>Build strong relationships with your child </vt:lpstr>
      <vt:lpstr>Prepare your child for transitions to help them feel safe</vt:lpstr>
      <vt:lpstr>Prepare your child for transitions to help them feel safe</vt:lpstr>
      <vt:lpstr>Help your child to be ready for learning</vt:lpstr>
      <vt:lpstr>What can I do if I need more advice? </vt:lpstr>
    </vt:vector>
  </TitlesOfParts>
  <Company>Herts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Caroline Inglis</dc:creator>
  <cp:lastModifiedBy>Helen Chuck</cp:lastModifiedBy>
  <cp:revision>203</cp:revision>
  <cp:lastPrinted>2018-11-07T15:24:10Z</cp:lastPrinted>
  <dcterms:created xsi:type="dcterms:W3CDTF">2011-09-19T11:41:12Z</dcterms:created>
  <dcterms:modified xsi:type="dcterms:W3CDTF">2020-09-10T12:50:54Z</dcterms:modified>
</cp:coreProperties>
</file>